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0" r:id="rId4"/>
  </p:sldMasterIdLst>
  <p:notesMasterIdLst>
    <p:notesMasterId r:id="rId18"/>
  </p:notesMasterIdLst>
  <p:sldIdLst>
    <p:sldId id="262" r:id="rId5"/>
    <p:sldId id="256" r:id="rId6"/>
    <p:sldId id="257" r:id="rId7"/>
    <p:sldId id="258" r:id="rId8"/>
    <p:sldId id="259" r:id="rId9"/>
    <p:sldId id="260" r:id="rId10"/>
    <p:sldId id="261" r:id="rId11"/>
    <p:sldId id="263" r:id="rId12"/>
    <p:sldId id="264" r:id="rId13"/>
    <p:sldId id="265" r:id="rId14"/>
    <p:sldId id="266" r:id="rId15"/>
    <p:sldId id="267" r:id="rId16"/>
    <p:sldId id="26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7EBB"/>
    <a:srgbClr val="A29D3D"/>
    <a:srgbClr val="A27F30"/>
    <a:srgbClr val="C37636"/>
    <a:srgbClr val="A262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86"/>
    <p:restoredTop sz="68707" autoAdjust="0"/>
  </p:normalViewPr>
  <p:slideViewPr>
    <p:cSldViewPr>
      <p:cViewPr varScale="1">
        <p:scale>
          <a:sx n="86" d="100"/>
          <a:sy n="86" d="100"/>
        </p:scale>
        <p:origin x="294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5" Type="http://schemas.openxmlformats.org/officeDocument/2006/relationships/image" Target="../media/image6.jpeg"/><Relationship Id="rId4" Type="http://schemas.openxmlformats.org/officeDocument/2006/relationships/image" Target="../media/image5.jp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5" Type="http://schemas.openxmlformats.org/officeDocument/2006/relationships/image" Target="../media/image6.jpeg"/><Relationship Id="rId4"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690160-D328-4B69-A035-90D3C82FA0A6}" type="doc">
      <dgm:prSet loTypeId="urn:microsoft.com/office/officeart/2005/8/layout/pList2#1" loCatId="list" qsTypeId="urn:microsoft.com/office/officeart/2005/8/quickstyle/simple4" qsCatId="simple" csTypeId="urn:microsoft.com/office/officeart/2005/8/colors/colorful2" csCatId="colorful" phldr="1"/>
      <dgm:spPr/>
    </dgm:pt>
    <dgm:pt modelId="{476E4177-EF8D-419E-AB8A-93E66CC82482}">
      <dgm:prSet phldrT="[Text]" custT="1"/>
      <dgm:spPr/>
      <dgm:t>
        <a:bodyPr lIns="73152" tIns="274320" rIns="73152"/>
        <a:lstStyle/>
        <a:p>
          <a:pPr algn="ctr"/>
          <a:r>
            <a:rPr lang="en-US" sz="2000" b="0" dirty="0">
              <a:latin typeface="Corbel" pitchFamily="34" charset="0"/>
            </a:rPr>
            <a:t>Dent Corn</a:t>
          </a:r>
        </a:p>
        <a:p>
          <a:pPr algn="ctr"/>
          <a:r>
            <a:rPr lang="en-US" sz="1400" dirty="0">
              <a:latin typeface="Corbel" pitchFamily="34" charset="0"/>
            </a:rPr>
            <a:t>Kernel is hard on the sides and soft in the middle where the dent forms</a:t>
          </a:r>
        </a:p>
      </dgm:t>
    </dgm:pt>
    <dgm:pt modelId="{50A25A56-CEA1-40EB-822C-18475EA4B47A}" type="parTrans" cxnId="{9A40B199-C1E6-4AA6-9486-07915ED7CAE7}">
      <dgm:prSet/>
      <dgm:spPr/>
      <dgm:t>
        <a:bodyPr/>
        <a:lstStyle/>
        <a:p>
          <a:endParaRPr lang="en-US"/>
        </a:p>
      </dgm:t>
    </dgm:pt>
    <dgm:pt modelId="{A91F7A1B-DD1E-4B26-839C-2A5EF0A403AD}" type="sibTrans" cxnId="{9A40B199-C1E6-4AA6-9486-07915ED7CAE7}">
      <dgm:prSet/>
      <dgm:spPr/>
      <dgm:t>
        <a:bodyPr/>
        <a:lstStyle/>
        <a:p>
          <a:endParaRPr lang="en-US"/>
        </a:p>
      </dgm:t>
    </dgm:pt>
    <dgm:pt modelId="{5DD0A7D4-5781-4819-AF33-C5CE25A2D297}">
      <dgm:prSet phldrT="[Text]" custT="1"/>
      <dgm:spPr/>
      <dgm:t>
        <a:bodyPr lIns="73152" tIns="274320" rIns="73152"/>
        <a:lstStyle/>
        <a:p>
          <a:pPr algn="ctr"/>
          <a:r>
            <a:rPr lang="en-US" sz="2000" b="0" dirty="0">
              <a:latin typeface="Corbel" pitchFamily="34" charset="0"/>
            </a:rPr>
            <a:t>Sweet Corn</a:t>
          </a:r>
        </a:p>
        <a:p>
          <a:pPr algn="ctr"/>
          <a:r>
            <a:rPr lang="en-US" sz="1400" b="0" dirty="0">
              <a:latin typeface="Corbel" pitchFamily="34" charset="0"/>
            </a:rPr>
            <a:t>Kernel is mostly sugary when harvested</a:t>
          </a:r>
        </a:p>
        <a:p>
          <a:pPr algn="ctr"/>
          <a:endParaRPr lang="en-US" sz="2000" dirty="0">
            <a:latin typeface="Corbel" pitchFamily="34" charset="0"/>
          </a:endParaRPr>
        </a:p>
      </dgm:t>
    </dgm:pt>
    <dgm:pt modelId="{05B7C26E-C389-4346-849B-05526EF2C457}" type="parTrans" cxnId="{7417CC53-98FE-43F4-BF56-8508FB7DA803}">
      <dgm:prSet/>
      <dgm:spPr/>
      <dgm:t>
        <a:bodyPr/>
        <a:lstStyle/>
        <a:p>
          <a:endParaRPr lang="en-US"/>
        </a:p>
      </dgm:t>
    </dgm:pt>
    <dgm:pt modelId="{FD53903F-8A86-4D24-917A-36748269F973}" type="sibTrans" cxnId="{7417CC53-98FE-43F4-BF56-8508FB7DA803}">
      <dgm:prSet/>
      <dgm:spPr/>
      <dgm:t>
        <a:bodyPr/>
        <a:lstStyle/>
        <a:p>
          <a:endParaRPr lang="en-US"/>
        </a:p>
      </dgm:t>
    </dgm:pt>
    <dgm:pt modelId="{77AF15ED-F058-4A0B-B979-9880C6062DF0}">
      <dgm:prSet phldrT="[Text]" custT="1"/>
      <dgm:spPr/>
      <dgm:t>
        <a:bodyPr lIns="73152" tIns="274320" rIns="73152"/>
        <a:lstStyle/>
        <a:p>
          <a:pPr algn="ctr"/>
          <a:r>
            <a:rPr lang="en-US" sz="2000" b="0" dirty="0">
              <a:latin typeface="Corbel" pitchFamily="34" charset="0"/>
            </a:rPr>
            <a:t>Popcorn</a:t>
          </a:r>
        </a:p>
        <a:p>
          <a:pPr algn="ctr"/>
          <a:r>
            <a:rPr lang="en-US" sz="1400" b="0" dirty="0">
              <a:latin typeface="Corbel" pitchFamily="34" charset="0"/>
            </a:rPr>
            <a:t>Kernel is mostly hard with a small, soft center </a:t>
          </a:r>
        </a:p>
      </dgm:t>
    </dgm:pt>
    <dgm:pt modelId="{0DF2CDB2-0880-4047-8447-A17EAE7580E4}" type="parTrans" cxnId="{CD3B69F4-72CF-49E2-8926-8FD63E771977}">
      <dgm:prSet/>
      <dgm:spPr/>
      <dgm:t>
        <a:bodyPr/>
        <a:lstStyle/>
        <a:p>
          <a:endParaRPr lang="en-US"/>
        </a:p>
      </dgm:t>
    </dgm:pt>
    <dgm:pt modelId="{E3B236AA-E864-46E4-BC91-F2D73633FEA4}" type="sibTrans" cxnId="{CD3B69F4-72CF-49E2-8926-8FD63E771977}">
      <dgm:prSet/>
      <dgm:spPr/>
      <dgm:t>
        <a:bodyPr/>
        <a:lstStyle/>
        <a:p>
          <a:endParaRPr lang="en-US"/>
        </a:p>
      </dgm:t>
    </dgm:pt>
    <dgm:pt modelId="{5DF8D196-4D3D-4940-9F32-682169997D7A}">
      <dgm:prSet phldrT="[Text]" custT="1"/>
      <dgm:spPr/>
      <dgm:t>
        <a:bodyPr lIns="73152" tIns="274320" rIns="73152"/>
        <a:lstStyle/>
        <a:p>
          <a:pPr algn="ctr"/>
          <a:r>
            <a:rPr lang="en-US" sz="2000" b="0" dirty="0">
              <a:latin typeface="Corbel" pitchFamily="34" charset="0"/>
            </a:rPr>
            <a:t>Flour Corn</a:t>
          </a:r>
        </a:p>
        <a:p>
          <a:pPr algn="ctr"/>
          <a:r>
            <a:rPr lang="en-US" sz="1400" b="0" dirty="0">
              <a:latin typeface="Corbel" pitchFamily="34" charset="0"/>
            </a:rPr>
            <a:t>Kernel is mostly soft</a:t>
          </a:r>
        </a:p>
      </dgm:t>
    </dgm:pt>
    <dgm:pt modelId="{51CE1848-AB2A-4E28-8CF5-8442E546E0C5}" type="parTrans" cxnId="{B9B85342-AC50-4E97-8E9E-2FD870B1E881}">
      <dgm:prSet/>
      <dgm:spPr/>
      <dgm:t>
        <a:bodyPr/>
        <a:lstStyle/>
        <a:p>
          <a:endParaRPr lang="en-US"/>
        </a:p>
      </dgm:t>
    </dgm:pt>
    <dgm:pt modelId="{90C1E242-23BD-452C-B222-DCFA2D4DAE3B}" type="sibTrans" cxnId="{B9B85342-AC50-4E97-8E9E-2FD870B1E881}">
      <dgm:prSet/>
      <dgm:spPr/>
      <dgm:t>
        <a:bodyPr/>
        <a:lstStyle/>
        <a:p>
          <a:endParaRPr lang="en-US"/>
        </a:p>
      </dgm:t>
    </dgm:pt>
    <dgm:pt modelId="{C20F2834-7A4B-463C-ABDE-12FFE93933A3}">
      <dgm:prSet phldrT="[Text]" custT="1"/>
      <dgm:spPr/>
      <dgm:t>
        <a:bodyPr lIns="73152" tIns="274320" rIns="73152"/>
        <a:lstStyle/>
        <a:p>
          <a:pPr algn="ctr"/>
          <a:r>
            <a:rPr lang="en-US" sz="2000" b="0" dirty="0">
              <a:latin typeface="Corbel" pitchFamily="34" charset="0"/>
            </a:rPr>
            <a:t>Flint Corn</a:t>
          </a:r>
        </a:p>
        <a:p>
          <a:pPr algn="ctr"/>
          <a:r>
            <a:rPr lang="en-US" sz="1400" b="0" dirty="0">
              <a:latin typeface="Corbel" pitchFamily="34" charset="0"/>
            </a:rPr>
            <a:t>Kernel is mostly hard </a:t>
          </a:r>
        </a:p>
      </dgm:t>
    </dgm:pt>
    <dgm:pt modelId="{BCFE97E8-F389-4CB9-AF67-54F99688D24C}" type="parTrans" cxnId="{4C839C11-576D-4F8B-A506-F28B1DFFF881}">
      <dgm:prSet/>
      <dgm:spPr/>
      <dgm:t>
        <a:bodyPr/>
        <a:lstStyle/>
        <a:p>
          <a:endParaRPr lang="en-US"/>
        </a:p>
      </dgm:t>
    </dgm:pt>
    <dgm:pt modelId="{CAE5F0D1-5C6A-4BF8-ACC0-DB67084C99C7}" type="sibTrans" cxnId="{4C839C11-576D-4F8B-A506-F28B1DFFF881}">
      <dgm:prSet/>
      <dgm:spPr/>
      <dgm:t>
        <a:bodyPr/>
        <a:lstStyle/>
        <a:p>
          <a:endParaRPr lang="en-US"/>
        </a:p>
      </dgm:t>
    </dgm:pt>
    <dgm:pt modelId="{9E4DC8AD-1AC7-4E53-B32C-25202AFDB195}" type="pres">
      <dgm:prSet presAssocID="{AA690160-D328-4B69-A035-90D3C82FA0A6}" presName="Name0" presStyleCnt="0">
        <dgm:presLayoutVars>
          <dgm:dir/>
          <dgm:resizeHandles val="exact"/>
        </dgm:presLayoutVars>
      </dgm:prSet>
      <dgm:spPr/>
    </dgm:pt>
    <dgm:pt modelId="{ACBF4AF3-FAB8-444C-81AB-52C89640E279}" type="pres">
      <dgm:prSet presAssocID="{AA690160-D328-4B69-A035-90D3C82FA0A6}" presName="bkgdShp" presStyleLbl="alignAccFollowNode1" presStyleIdx="0" presStyleCnt="1" custLinFactNeighborY="-4167"/>
      <dgm:spPr>
        <a:solidFill>
          <a:schemeClr val="bg1">
            <a:lumMod val="65000"/>
            <a:alpha val="90000"/>
          </a:schemeClr>
        </a:solidFill>
      </dgm:spPr>
    </dgm:pt>
    <dgm:pt modelId="{78248EF9-FFBB-4EB0-94C4-16A1D0A1A170}" type="pres">
      <dgm:prSet presAssocID="{AA690160-D328-4B69-A035-90D3C82FA0A6}" presName="linComp" presStyleCnt="0"/>
      <dgm:spPr/>
    </dgm:pt>
    <dgm:pt modelId="{CC8831C0-DF59-484B-83B2-A708366B3EB6}" type="pres">
      <dgm:prSet presAssocID="{476E4177-EF8D-419E-AB8A-93E66CC82482}" presName="compNode" presStyleCnt="0"/>
      <dgm:spPr/>
    </dgm:pt>
    <dgm:pt modelId="{2572025E-E8B8-4F94-94D0-DC22D7F762FB}" type="pres">
      <dgm:prSet presAssocID="{476E4177-EF8D-419E-AB8A-93E66CC82482}" presName="node" presStyleLbl="node1" presStyleIdx="0" presStyleCnt="5">
        <dgm:presLayoutVars>
          <dgm:bulletEnabled val="1"/>
        </dgm:presLayoutVars>
      </dgm:prSet>
      <dgm:spPr/>
    </dgm:pt>
    <dgm:pt modelId="{2E2B4276-DB06-4C66-80FF-919CDE10A5FE}" type="pres">
      <dgm:prSet presAssocID="{476E4177-EF8D-419E-AB8A-93E66CC82482}" presName="invisiNode" presStyleLbl="node1" presStyleIdx="0" presStyleCnt="5"/>
      <dgm:spPr/>
    </dgm:pt>
    <dgm:pt modelId="{C43EB61A-2E04-409F-8F87-79F190ED3CE0}" type="pres">
      <dgm:prSet presAssocID="{476E4177-EF8D-419E-AB8A-93E66CC82482}" presName="imagNode" presStyleLbl="fgImgPlac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4000" r="-14000"/>
          </a:stretch>
        </a:blipFill>
      </dgm:spPr>
    </dgm:pt>
    <dgm:pt modelId="{3DB5F289-A8C3-40D5-8393-8636D9BFFD29}" type="pres">
      <dgm:prSet presAssocID="{A91F7A1B-DD1E-4B26-839C-2A5EF0A403AD}" presName="sibTrans" presStyleLbl="sibTrans2D1" presStyleIdx="0" presStyleCnt="0"/>
      <dgm:spPr/>
    </dgm:pt>
    <dgm:pt modelId="{0C509E44-86D3-42D8-94FF-9B9788BAB857}" type="pres">
      <dgm:prSet presAssocID="{5DD0A7D4-5781-4819-AF33-C5CE25A2D297}" presName="compNode" presStyleCnt="0"/>
      <dgm:spPr/>
    </dgm:pt>
    <dgm:pt modelId="{E4B0666F-2CF1-4C21-A251-46E6EBFF7C1D}" type="pres">
      <dgm:prSet presAssocID="{5DD0A7D4-5781-4819-AF33-C5CE25A2D297}" presName="node" presStyleLbl="node1" presStyleIdx="1" presStyleCnt="5">
        <dgm:presLayoutVars>
          <dgm:bulletEnabled val="1"/>
        </dgm:presLayoutVars>
      </dgm:prSet>
      <dgm:spPr/>
    </dgm:pt>
    <dgm:pt modelId="{BBFA0B92-8C45-4EAA-A200-A78384D846A7}" type="pres">
      <dgm:prSet presAssocID="{5DD0A7D4-5781-4819-AF33-C5CE25A2D297}" presName="invisiNode" presStyleLbl="node1" presStyleIdx="1" presStyleCnt="5"/>
      <dgm:spPr/>
    </dgm:pt>
    <dgm:pt modelId="{BF646D7A-C7D0-4489-A68F-61F32B7DB0C6}" type="pres">
      <dgm:prSet presAssocID="{5DD0A7D4-5781-4819-AF33-C5CE25A2D297}" presName="imagNode"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9000" r="-19000"/>
          </a:stretch>
        </a:blipFill>
      </dgm:spPr>
    </dgm:pt>
    <dgm:pt modelId="{CAAEED2F-AC44-4514-84C2-160FDC42F579}" type="pres">
      <dgm:prSet presAssocID="{FD53903F-8A86-4D24-917A-36748269F973}" presName="sibTrans" presStyleLbl="sibTrans2D1" presStyleIdx="0" presStyleCnt="0"/>
      <dgm:spPr/>
    </dgm:pt>
    <dgm:pt modelId="{3617A269-0CD9-4948-9932-FA1AD12DE27E}" type="pres">
      <dgm:prSet presAssocID="{77AF15ED-F058-4A0B-B979-9880C6062DF0}" presName="compNode" presStyleCnt="0"/>
      <dgm:spPr/>
    </dgm:pt>
    <dgm:pt modelId="{5284ED54-4761-44DA-8086-D5FD397A1C95}" type="pres">
      <dgm:prSet presAssocID="{77AF15ED-F058-4A0B-B979-9880C6062DF0}" presName="node" presStyleLbl="node1" presStyleIdx="2" presStyleCnt="5">
        <dgm:presLayoutVars>
          <dgm:bulletEnabled val="1"/>
        </dgm:presLayoutVars>
      </dgm:prSet>
      <dgm:spPr/>
    </dgm:pt>
    <dgm:pt modelId="{9666B65F-B8AB-44AD-8F33-AF566667E781}" type="pres">
      <dgm:prSet presAssocID="{77AF15ED-F058-4A0B-B979-9880C6062DF0}" presName="invisiNode" presStyleLbl="node1" presStyleIdx="2" presStyleCnt="5"/>
      <dgm:spPr/>
    </dgm:pt>
    <dgm:pt modelId="{41BC1ABA-1F87-4B1E-94EC-41724CD12655}" type="pres">
      <dgm:prSet presAssocID="{77AF15ED-F058-4A0B-B979-9880C6062DF0}" presName="imagNode" presStyleLbl="fgImgPlace1" presStyleIdx="2" presStyleCnt="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8000" r="-18000"/>
          </a:stretch>
        </a:blipFill>
      </dgm:spPr>
    </dgm:pt>
    <dgm:pt modelId="{A9D6457D-CBBF-4A28-8C38-C3F75EA43CF1}" type="pres">
      <dgm:prSet presAssocID="{E3B236AA-E864-46E4-BC91-F2D73633FEA4}" presName="sibTrans" presStyleLbl="sibTrans2D1" presStyleIdx="0" presStyleCnt="0"/>
      <dgm:spPr/>
    </dgm:pt>
    <dgm:pt modelId="{CDFA4098-C274-4C84-9513-F0698696D98A}" type="pres">
      <dgm:prSet presAssocID="{5DF8D196-4D3D-4940-9F32-682169997D7A}" presName="compNode" presStyleCnt="0"/>
      <dgm:spPr/>
    </dgm:pt>
    <dgm:pt modelId="{87B5BDBA-3C7A-41F1-8C33-F13937A84B36}" type="pres">
      <dgm:prSet presAssocID="{5DF8D196-4D3D-4940-9F32-682169997D7A}" presName="node" presStyleLbl="node1" presStyleIdx="3" presStyleCnt="5">
        <dgm:presLayoutVars>
          <dgm:bulletEnabled val="1"/>
        </dgm:presLayoutVars>
      </dgm:prSet>
      <dgm:spPr/>
    </dgm:pt>
    <dgm:pt modelId="{928528D1-DD5F-4687-9BFE-878C43D23D5D}" type="pres">
      <dgm:prSet presAssocID="{5DF8D196-4D3D-4940-9F32-682169997D7A}" presName="invisiNode" presStyleLbl="node1" presStyleIdx="3" presStyleCnt="5"/>
      <dgm:spPr/>
    </dgm:pt>
    <dgm:pt modelId="{D88C7409-AB93-4FE3-A61D-F51EE8A4B008}" type="pres">
      <dgm:prSet presAssocID="{5DF8D196-4D3D-4940-9F32-682169997D7A}" presName="imagNod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t="-5000" b="-5000"/>
          </a:stretch>
        </a:blipFill>
      </dgm:spPr>
    </dgm:pt>
    <dgm:pt modelId="{CA6E58D0-F06D-4082-9183-0F2955E6C631}" type="pres">
      <dgm:prSet presAssocID="{90C1E242-23BD-452C-B222-DCFA2D4DAE3B}" presName="sibTrans" presStyleLbl="sibTrans2D1" presStyleIdx="0" presStyleCnt="0"/>
      <dgm:spPr/>
    </dgm:pt>
    <dgm:pt modelId="{8AC8F713-1879-4B70-BB31-C5C195E24471}" type="pres">
      <dgm:prSet presAssocID="{C20F2834-7A4B-463C-ABDE-12FFE93933A3}" presName="compNode" presStyleCnt="0"/>
      <dgm:spPr/>
    </dgm:pt>
    <dgm:pt modelId="{9B706799-997B-4F74-B652-58B58A51EA58}" type="pres">
      <dgm:prSet presAssocID="{C20F2834-7A4B-463C-ABDE-12FFE93933A3}" presName="node" presStyleLbl="node1" presStyleIdx="4" presStyleCnt="5">
        <dgm:presLayoutVars>
          <dgm:bulletEnabled val="1"/>
        </dgm:presLayoutVars>
      </dgm:prSet>
      <dgm:spPr/>
    </dgm:pt>
    <dgm:pt modelId="{AF8C36F4-A127-4733-8CAC-70994BB842F2}" type="pres">
      <dgm:prSet presAssocID="{C20F2834-7A4B-463C-ABDE-12FFE93933A3}" presName="invisiNode" presStyleLbl="node1" presStyleIdx="4" presStyleCnt="5"/>
      <dgm:spPr/>
    </dgm:pt>
    <dgm:pt modelId="{B68F94D2-D73D-420A-802B-DFDC9BE4ED4C}" type="pres">
      <dgm:prSet presAssocID="{C20F2834-7A4B-463C-ABDE-12FFE93933A3}" presName="imagNode" presStyleLbl="fgImgPlac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8000" r="-18000"/>
          </a:stretch>
        </a:blipFill>
      </dgm:spPr>
    </dgm:pt>
  </dgm:ptLst>
  <dgm:cxnLst>
    <dgm:cxn modelId="{D6C2B20E-D8EE-4EC0-8F0F-74659E9D7331}" type="presOf" srcId="{5DD0A7D4-5781-4819-AF33-C5CE25A2D297}" destId="{E4B0666F-2CF1-4C21-A251-46E6EBFF7C1D}" srcOrd="0" destOrd="0" presId="urn:microsoft.com/office/officeart/2005/8/layout/pList2#1"/>
    <dgm:cxn modelId="{4C839C11-576D-4F8B-A506-F28B1DFFF881}" srcId="{AA690160-D328-4B69-A035-90D3C82FA0A6}" destId="{C20F2834-7A4B-463C-ABDE-12FFE93933A3}" srcOrd="4" destOrd="0" parTransId="{BCFE97E8-F389-4CB9-AF67-54F99688D24C}" sibTransId="{CAE5F0D1-5C6A-4BF8-ACC0-DB67084C99C7}"/>
    <dgm:cxn modelId="{F4BF0727-3CCF-4669-A4BD-891E0BFB8EE4}" type="presOf" srcId="{476E4177-EF8D-419E-AB8A-93E66CC82482}" destId="{2572025E-E8B8-4F94-94D0-DC22D7F762FB}" srcOrd="0" destOrd="0" presId="urn:microsoft.com/office/officeart/2005/8/layout/pList2#1"/>
    <dgm:cxn modelId="{2E4EDC28-B07B-4C37-B240-91344E6AC168}" type="presOf" srcId="{90C1E242-23BD-452C-B222-DCFA2D4DAE3B}" destId="{CA6E58D0-F06D-4082-9183-0F2955E6C631}" srcOrd="0" destOrd="0" presId="urn:microsoft.com/office/officeart/2005/8/layout/pList2#1"/>
    <dgm:cxn modelId="{6A4F3537-CF94-47D1-ABA7-58AF37683953}" type="presOf" srcId="{77AF15ED-F058-4A0B-B979-9880C6062DF0}" destId="{5284ED54-4761-44DA-8086-D5FD397A1C95}" srcOrd="0" destOrd="0" presId="urn:microsoft.com/office/officeart/2005/8/layout/pList2#1"/>
    <dgm:cxn modelId="{B9B85342-AC50-4E97-8E9E-2FD870B1E881}" srcId="{AA690160-D328-4B69-A035-90D3C82FA0A6}" destId="{5DF8D196-4D3D-4940-9F32-682169997D7A}" srcOrd="3" destOrd="0" parTransId="{51CE1848-AB2A-4E28-8CF5-8442E546E0C5}" sibTransId="{90C1E242-23BD-452C-B222-DCFA2D4DAE3B}"/>
    <dgm:cxn modelId="{7417CC53-98FE-43F4-BF56-8508FB7DA803}" srcId="{AA690160-D328-4B69-A035-90D3C82FA0A6}" destId="{5DD0A7D4-5781-4819-AF33-C5CE25A2D297}" srcOrd="1" destOrd="0" parTransId="{05B7C26E-C389-4346-849B-05526EF2C457}" sibTransId="{FD53903F-8A86-4D24-917A-36748269F973}"/>
    <dgm:cxn modelId="{9D2D6E57-4563-4E9D-B64C-4CC5CA52CD21}" type="presOf" srcId="{AA690160-D328-4B69-A035-90D3C82FA0A6}" destId="{9E4DC8AD-1AC7-4E53-B32C-25202AFDB195}" srcOrd="0" destOrd="0" presId="urn:microsoft.com/office/officeart/2005/8/layout/pList2#1"/>
    <dgm:cxn modelId="{6CF0D760-DBF8-468A-A195-C86CFD4C4AF6}" type="presOf" srcId="{C20F2834-7A4B-463C-ABDE-12FFE93933A3}" destId="{9B706799-997B-4F74-B652-58B58A51EA58}" srcOrd="0" destOrd="0" presId="urn:microsoft.com/office/officeart/2005/8/layout/pList2#1"/>
    <dgm:cxn modelId="{7646E28E-46FE-4619-A40D-8223AB09BDDF}" type="presOf" srcId="{E3B236AA-E864-46E4-BC91-F2D73633FEA4}" destId="{A9D6457D-CBBF-4A28-8C38-C3F75EA43CF1}" srcOrd="0" destOrd="0" presId="urn:microsoft.com/office/officeart/2005/8/layout/pList2#1"/>
    <dgm:cxn modelId="{9A40B199-C1E6-4AA6-9486-07915ED7CAE7}" srcId="{AA690160-D328-4B69-A035-90D3C82FA0A6}" destId="{476E4177-EF8D-419E-AB8A-93E66CC82482}" srcOrd="0" destOrd="0" parTransId="{50A25A56-CEA1-40EB-822C-18475EA4B47A}" sibTransId="{A91F7A1B-DD1E-4B26-839C-2A5EF0A403AD}"/>
    <dgm:cxn modelId="{D82F44E0-3E3D-4945-B44D-E0989771C1DC}" type="presOf" srcId="{5DF8D196-4D3D-4940-9F32-682169997D7A}" destId="{87B5BDBA-3C7A-41F1-8C33-F13937A84B36}" srcOrd="0" destOrd="0" presId="urn:microsoft.com/office/officeart/2005/8/layout/pList2#1"/>
    <dgm:cxn modelId="{114D0FE8-F9D9-4BD0-9EBB-6F3E7E326AA9}" type="presOf" srcId="{A91F7A1B-DD1E-4B26-839C-2A5EF0A403AD}" destId="{3DB5F289-A8C3-40D5-8393-8636D9BFFD29}" srcOrd="0" destOrd="0" presId="urn:microsoft.com/office/officeart/2005/8/layout/pList2#1"/>
    <dgm:cxn modelId="{CD3B69F4-72CF-49E2-8926-8FD63E771977}" srcId="{AA690160-D328-4B69-A035-90D3C82FA0A6}" destId="{77AF15ED-F058-4A0B-B979-9880C6062DF0}" srcOrd="2" destOrd="0" parTransId="{0DF2CDB2-0880-4047-8447-A17EAE7580E4}" sibTransId="{E3B236AA-E864-46E4-BC91-F2D73633FEA4}"/>
    <dgm:cxn modelId="{A22C2BFB-4080-48EB-A16D-3776A5A58E4A}" type="presOf" srcId="{FD53903F-8A86-4D24-917A-36748269F973}" destId="{CAAEED2F-AC44-4514-84C2-160FDC42F579}" srcOrd="0" destOrd="0" presId="urn:microsoft.com/office/officeart/2005/8/layout/pList2#1"/>
    <dgm:cxn modelId="{9BF6F6B0-BEB4-49F1-924E-275E9EBD4217}" type="presParOf" srcId="{9E4DC8AD-1AC7-4E53-B32C-25202AFDB195}" destId="{ACBF4AF3-FAB8-444C-81AB-52C89640E279}" srcOrd="0" destOrd="0" presId="urn:microsoft.com/office/officeart/2005/8/layout/pList2#1"/>
    <dgm:cxn modelId="{84171304-7FF2-4994-9F0C-39B3B49D5C7D}" type="presParOf" srcId="{9E4DC8AD-1AC7-4E53-B32C-25202AFDB195}" destId="{78248EF9-FFBB-4EB0-94C4-16A1D0A1A170}" srcOrd="1" destOrd="0" presId="urn:microsoft.com/office/officeart/2005/8/layout/pList2#1"/>
    <dgm:cxn modelId="{2EAAFD75-AF37-4B50-A287-9EF102E9E495}" type="presParOf" srcId="{78248EF9-FFBB-4EB0-94C4-16A1D0A1A170}" destId="{CC8831C0-DF59-484B-83B2-A708366B3EB6}" srcOrd="0" destOrd="0" presId="urn:microsoft.com/office/officeart/2005/8/layout/pList2#1"/>
    <dgm:cxn modelId="{0CE73E52-A51A-4C10-8992-7996BA1807E0}" type="presParOf" srcId="{CC8831C0-DF59-484B-83B2-A708366B3EB6}" destId="{2572025E-E8B8-4F94-94D0-DC22D7F762FB}" srcOrd="0" destOrd="0" presId="urn:microsoft.com/office/officeart/2005/8/layout/pList2#1"/>
    <dgm:cxn modelId="{8ECB9AD0-C7CF-4C1E-85A6-5A75A2C93A65}" type="presParOf" srcId="{CC8831C0-DF59-484B-83B2-A708366B3EB6}" destId="{2E2B4276-DB06-4C66-80FF-919CDE10A5FE}" srcOrd="1" destOrd="0" presId="urn:microsoft.com/office/officeart/2005/8/layout/pList2#1"/>
    <dgm:cxn modelId="{DD2108F8-5767-4374-AEC6-71123F2150BC}" type="presParOf" srcId="{CC8831C0-DF59-484B-83B2-A708366B3EB6}" destId="{C43EB61A-2E04-409F-8F87-79F190ED3CE0}" srcOrd="2" destOrd="0" presId="urn:microsoft.com/office/officeart/2005/8/layout/pList2#1"/>
    <dgm:cxn modelId="{28E950C9-757B-4363-9952-94547141B46C}" type="presParOf" srcId="{78248EF9-FFBB-4EB0-94C4-16A1D0A1A170}" destId="{3DB5F289-A8C3-40D5-8393-8636D9BFFD29}" srcOrd="1" destOrd="0" presId="urn:microsoft.com/office/officeart/2005/8/layout/pList2#1"/>
    <dgm:cxn modelId="{EA568BDF-2F77-4A97-B7B3-64BAC2B1A245}" type="presParOf" srcId="{78248EF9-FFBB-4EB0-94C4-16A1D0A1A170}" destId="{0C509E44-86D3-42D8-94FF-9B9788BAB857}" srcOrd="2" destOrd="0" presId="urn:microsoft.com/office/officeart/2005/8/layout/pList2#1"/>
    <dgm:cxn modelId="{1995A220-FDCC-49B1-AA51-3AABC75D0F44}" type="presParOf" srcId="{0C509E44-86D3-42D8-94FF-9B9788BAB857}" destId="{E4B0666F-2CF1-4C21-A251-46E6EBFF7C1D}" srcOrd="0" destOrd="0" presId="urn:microsoft.com/office/officeart/2005/8/layout/pList2#1"/>
    <dgm:cxn modelId="{F45B8C2F-85ED-4548-BB51-BD0B12D4AAD4}" type="presParOf" srcId="{0C509E44-86D3-42D8-94FF-9B9788BAB857}" destId="{BBFA0B92-8C45-4EAA-A200-A78384D846A7}" srcOrd="1" destOrd="0" presId="urn:microsoft.com/office/officeart/2005/8/layout/pList2#1"/>
    <dgm:cxn modelId="{2326CB72-CA4C-4D8D-92D7-C22178014557}" type="presParOf" srcId="{0C509E44-86D3-42D8-94FF-9B9788BAB857}" destId="{BF646D7A-C7D0-4489-A68F-61F32B7DB0C6}" srcOrd="2" destOrd="0" presId="urn:microsoft.com/office/officeart/2005/8/layout/pList2#1"/>
    <dgm:cxn modelId="{F78741FD-E94F-4C03-B4D6-84E5777A94D5}" type="presParOf" srcId="{78248EF9-FFBB-4EB0-94C4-16A1D0A1A170}" destId="{CAAEED2F-AC44-4514-84C2-160FDC42F579}" srcOrd="3" destOrd="0" presId="urn:microsoft.com/office/officeart/2005/8/layout/pList2#1"/>
    <dgm:cxn modelId="{4135BFAA-D0BA-447A-B014-C8AF0B493813}" type="presParOf" srcId="{78248EF9-FFBB-4EB0-94C4-16A1D0A1A170}" destId="{3617A269-0CD9-4948-9932-FA1AD12DE27E}" srcOrd="4" destOrd="0" presId="urn:microsoft.com/office/officeart/2005/8/layout/pList2#1"/>
    <dgm:cxn modelId="{35644B62-CEB3-4E1C-8E54-06F6FFF4CDF4}" type="presParOf" srcId="{3617A269-0CD9-4948-9932-FA1AD12DE27E}" destId="{5284ED54-4761-44DA-8086-D5FD397A1C95}" srcOrd="0" destOrd="0" presId="urn:microsoft.com/office/officeart/2005/8/layout/pList2#1"/>
    <dgm:cxn modelId="{E6014D90-8E5C-4F62-A1B2-E7BC9921C5AE}" type="presParOf" srcId="{3617A269-0CD9-4948-9932-FA1AD12DE27E}" destId="{9666B65F-B8AB-44AD-8F33-AF566667E781}" srcOrd="1" destOrd="0" presId="urn:microsoft.com/office/officeart/2005/8/layout/pList2#1"/>
    <dgm:cxn modelId="{E3F64436-9A93-445E-9422-B118E769FDCB}" type="presParOf" srcId="{3617A269-0CD9-4948-9932-FA1AD12DE27E}" destId="{41BC1ABA-1F87-4B1E-94EC-41724CD12655}" srcOrd="2" destOrd="0" presId="urn:microsoft.com/office/officeart/2005/8/layout/pList2#1"/>
    <dgm:cxn modelId="{3F41925C-F284-4B48-AB06-93C11AD20C1D}" type="presParOf" srcId="{78248EF9-FFBB-4EB0-94C4-16A1D0A1A170}" destId="{A9D6457D-CBBF-4A28-8C38-C3F75EA43CF1}" srcOrd="5" destOrd="0" presId="urn:microsoft.com/office/officeart/2005/8/layout/pList2#1"/>
    <dgm:cxn modelId="{CE48AF1F-081C-48D9-BCC5-24881243CD1D}" type="presParOf" srcId="{78248EF9-FFBB-4EB0-94C4-16A1D0A1A170}" destId="{CDFA4098-C274-4C84-9513-F0698696D98A}" srcOrd="6" destOrd="0" presId="urn:microsoft.com/office/officeart/2005/8/layout/pList2#1"/>
    <dgm:cxn modelId="{F16D78A1-2D52-4CA6-8799-14964B5E1E1D}" type="presParOf" srcId="{CDFA4098-C274-4C84-9513-F0698696D98A}" destId="{87B5BDBA-3C7A-41F1-8C33-F13937A84B36}" srcOrd="0" destOrd="0" presId="urn:microsoft.com/office/officeart/2005/8/layout/pList2#1"/>
    <dgm:cxn modelId="{4AD916A2-F505-4061-AA3F-CCE585FD5819}" type="presParOf" srcId="{CDFA4098-C274-4C84-9513-F0698696D98A}" destId="{928528D1-DD5F-4687-9BFE-878C43D23D5D}" srcOrd="1" destOrd="0" presId="urn:microsoft.com/office/officeart/2005/8/layout/pList2#1"/>
    <dgm:cxn modelId="{9E24D239-5AFC-4068-88EE-3B66C7B774AE}" type="presParOf" srcId="{CDFA4098-C274-4C84-9513-F0698696D98A}" destId="{D88C7409-AB93-4FE3-A61D-F51EE8A4B008}" srcOrd="2" destOrd="0" presId="urn:microsoft.com/office/officeart/2005/8/layout/pList2#1"/>
    <dgm:cxn modelId="{D16396F8-6D43-42C7-8837-D36E8CD94412}" type="presParOf" srcId="{78248EF9-FFBB-4EB0-94C4-16A1D0A1A170}" destId="{CA6E58D0-F06D-4082-9183-0F2955E6C631}" srcOrd="7" destOrd="0" presId="urn:microsoft.com/office/officeart/2005/8/layout/pList2#1"/>
    <dgm:cxn modelId="{43C31E3B-4290-41C3-8AE9-F98891C8D5D9}" type="presParOf" srcId="{78248EF9-FFBB-4EB0-94C4-16A1D0A1A170}" destId="{8AC8F713-1879-4B70-BB31-C5C195E24471}" srcOrd="8" destOrd="0" presId="urn:microsoft.com/office/officeart/2005/8/layout/pList2#1"/>
    <dgm:cxn modelId="{0CD61CF8-F0B5-4BAF-A625-C7DA6315C09F}" type="presParOf" srcId="{8AC8F713-1879-4B70-BB31-C5C195E24471}" destId="{9B706799-997B-4F74-B652-58B58A51EA58}" srcOrd="0" destOrd="0" presId="urn:microsoft.com/office/officeart/2005/8/layout/pList2#1"/>
    <dgm:cxn modelId="{5AC6560F-68C4-46FE-A491-3CFF3B045368}" type="presParOf" srcId="{8AC8F713-1879-4B70-BB31-C5C195E24471}" destId="{AF8C36F4-A127-4733-8CAC-70994BB842F2}" srcOrd="1" destOrd="0" presId="urn:microsoft.com/office/officeart/2005/8/layout/pList2#1"/>
    <dgm:cxn modelId="{177AF293-275E-4907-B258-2281FD4CCD6D}" type="presParOf" srcId="{8AC8F713-1879-4B70-BB31-C5C195E24471}" destId="{B68F94D2-D73D-420A-802B-DFDC9BE4ED4C}" srcOrd="2" destOrd="0" presId="urn:microsoft.com/office/officeart/2005/8/layout/p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F4AF3-FAB8-444C-81AB-52C89640E279}">
      <dsp:nvSpPr>
        <dsp:cNvPr id="0" name=""/>
        <dsp:cNvSpPr/>
      </dsp:nvSpPr>
      <dsp:spPr>
        <a:xfrm>
          <a:off x="0" y="0"/>
          <a:ext cx="8458200" cy="1828800"/>
        </a:xfrm>
        <a:prstGeom prst="roundRect">
          <a:avLst>
            <a:gd name="adj" fmla="val 10000"/>
          </a:avLst>
        </a:prstGeom>
        <a:solidFill>
          <a:schemeClr val="bg1">
            <a:lumMod val="65000"/>
            <a:alpha val="9000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43EB61A-2E04-409F-8F87-79F190ED3CE0}">
      <dsp:nvSpPr>
        <dsp:cNvPr id="0" name=""/>
        <dsp:cNvSpPr/>
      </dsp:nvSpPr>
      <dsp:spPr>
        <a:xfrm>
          <a:off x="256463" y="243840"/>
          <a:ext cx="1471346" cy="1341120"/>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4000" r="-14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572025E-E8B8-4F94-94D0-DC22D7F762FB}">
      <dsp:nvSpPr>
        <dsp:cNvPr id="0" name=""/>
        <dsp:cNvSpPr/>
      </dsp:nvSpPr>
      <dsp:spPr>
        <a:xfrm rot="10800000">
          <a:off x="256463" y="1828799"/>
          <a:ext cx="1471346" cy="2235200"/>
        </a:xfrm>
        <a:prstGeom prst="round2SameRect">
          <a:avLst>
            <a:gd name="adj1" fmla="val 10500"/>
            <a:gd name="adj2" fmla="val 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3152" tIns="274320" rIns="73152" bIns="142240" numCol="1" spcCol="1270" anchor="t" anchorCtr="0">
          <a:noAutofit/>
        </a:bodyPr>
        <a:lstStyle/>
        <a:p>
          <a:pPr marL="0" lvl="0" indent="0" algn="ctr" defTabSz="889000">
            <a:lnSpc>
              <a:spcPct val="90000"/>
            </a:lnSpc>
            <a:spcBef>
              <a:spcPct val="0"/>
            </a:spcBef>
            <a:spcAft>
              <a:spcPct val="35000"/>
            </a:spcAft>
            <a:buNone/>
          </a:pPr>
          <a:r>
            <a:rPr lang="en-US" sz="2000" b="0" kern="1200" dirty="0">
              <a:latin typeface="Corbel" pitchFamily="34" charset="0"/>
            </a:rPr>
            <a:t>Dent Corn</a:t>
          </a:r>
        </a:p>
        <a:p>
          <a:pPr marL="0" lvl="0" indent="0" algn="ctr" defTabSz="889000">
            <a:lnSpc>
              <a:spcPct val="90000"/>
            </a:lnSpc>
            <a:spcBef>
              <a:spcPct val="0"/>
            </a:spcBef>
            <a:spcAft>
              <a:spcPct val="35000"/>
            </a:spcAft>
            <a:buNone/>
          </a:pPr>
          <a:r>
            <a:rPr lang="en-US" sz="1400" kern="1200" dirty="0">
              <a:latin typeface="Corbel" pitchFamily="34" charset="0"/>
            </a:rPr>
            <a:t>Kernel is hard on the sides and soft in the middle where the dent forms</a:t>
          </a:r>
        </a:p>
      </dsp:txBody>
      <dsp:txXfrm rot="10800000">
        <a:off x="301712" y="1828799"/>
        <a:ext cx="1380848" cy="2189951"/>
      </dsp:txXfrm>
    </dsp:sp>
    <dsp:sp modelId="{BF646D7A-C7D0-4489-A68F-61F32B7DB0C6}">
      <dsp:nvSpPr>
        <dsp:cNvPr id="0" name=""/>
        <dsp:cNvSpPr/>
      </dsp:nvSpPr>
      <dsp:spPr>
        <a:xfrm>
          <a:off x="1874945" y="243840"/>
          <a:ext cx="1471346" cy="1341120"/>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9000" r="-19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E4B0666F-2CF1-4C21-A251-46E6EBFF7C1D}">
      <dsp:nvSpPr>
        <dsp:cNvPr id="0" name=""/>
        <dsp:cNvSpPr/>
      </dsp:nvSpPr>
      <dsp:spPr>
        <a:xfrm rot="10800000">
          <a:off x="1874945" y="1828799"/>
          <a:ext cx="1471346" cy="2235200"/>
        </a:xfrm>
        <a:prstGeom prst="round2SameRect">
          <a:avLst>
            <a:gd name="adj1" fmla="val 10500"/>
            <a:gd name="adj2" fmla="val 0"/>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3152" tIns="274320" rIns="73152" bIns="142240" numCol="1" spcCol="1270" anchor="t" anchorCtr="0">
          <a:noAutofit/>
        </a:bodyPr>
        <a:lstStyle/>
        <a:p>
          <a:pPr marL="0" lvl="0" indent="0" algn="ctr" defTabSz="889000">
            <a:lnSpc>
              <a:spcPct val="90000"/>
            </a:lnSpc>
            <a:spcBef>
              <a:spcPct val="0"/>
            </a:spcBef>
            <a:spcAft>
              <a:spcPct val="35000"/>
            </a:spcAft>
            <a:buNone/>
          </a:pPr>
          <a:r>
            <a:rPr lang="en-US" sz="2000" b="0" kern="1200" dirty="0">
              <a:latin typeface="Corbel" pitchFamily="34" charset="0"/>
            </a:rPr>
            <a:t>Sweet Corn</a:t>
          </a:r>
        </a:p>
        <a:p>
          <a:pPr marL="0" lvl="0" indent="0" algn="ctr" defTabSz="889000">
            <a:lnSpc>
              <a:spcPct val="90000"/>
            </a:lnSpc>
            <a:spcBef>
              <a:spcPct val="0"/>
            </a:spcBef>
            <a:spcAft>
              <a:spcPct val="35000"/>
            </a:spcAft>
            <a:buNone/>
          </a:pPr>
          <a:r>
            <a:rPr lang="en-US" sz="1400" b="0" kern="1200" dirty="0">
              <a:latin typeface="Corbel" pitchFamily="34" charset="0"/>
            </a:rPr>
            <a:t>Kernel is mostly sugary when harvested</a:t>
          </a:r>
        </a:p>
        <a:p>
          <a:pPr marL="0" lvl="0" indent="0" algn="ctr" defTabSz="889000">
            <a:lnSpc>
              <a:spcPct val="90000"/>
            </a:lnSpc>
            <a:spcBef>
              <a:spcPct val="0"/>
            </a:spcBef>
            <a:spcAft>
              <a:spcPct val="35000"/>
            </a:spcAft>
            <a:buNone/>
          </a:pPr>
          <a:endParaRPr lang="en-US" sz="2000" kern="1200" dirty="0">
            <a:latin typeface="Corbel" pitchFamily="34" charset="0"/>
          </a:endParaRPr>
        </a:p>
      </dsp:txBody>
      <dsp:txXfrm rot="10800000">
        <a:off x="1920194" y="1828799"/>
        <a:ext cx="1380848" cy="2189951"/>
      </dsp:txXfrm>
    </dsp:sp>
    <dsp:sp modelId="{41BC1ABA-1F87-4B1E-94EC-41724CD12655}">
      <dsp:nvSpPr>
        <dsp:cNvPr id="0" name=""/>
        <dsp:cNvSpPr/>
      </dsp:nvSpPr>
      <dsp:spPr>
        <a:xfrm>
          <a:off x="3493426" y="243840"/>
          <a:ext cx="1471346" cy="1341120"/>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8000" r="-18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284ED54-4761-44DA-8086-D5FD397A1C95}">
      <dsp:nvSpPr>
        <dsp:cNvPr id="0" name=""/>
        <dsp:cNvSpPr/>
      </dsp:nvSpPr>
      <dsp:spPr>
        <a:xfrm rot="10800000">
          <a:off x="3493426" y="1828799"/>
          <a:ext cx="1471346" cy="2235200"/>
        </a:xfrm>
        <a:prstGeom prst="round2SameRect">
          <a:avLst>
            <a:gd name="adj1" fmla="val 10500"/>
            <a:gd name="adj2" fmla="val 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3152" tIns="274320" rIns="73152" bIns="142240" numCol="1" spcCol="1270" anchor="t" anchorCtr="0">
          <a:noAutofit/>
        </a:bodyPr>
        <a:lstStyle/>
        <a:p>
          <a:pPr marL="0" lvl="0" indent="0" algn="ctr" defTabSz="889000">
            <a:lnSpc>
              <a:spcPct val="90000"/>
            </a:lnSpc>
            <a:spcBef>
              <a:spcPct val="0"/>
            </a:spcBef>
            <a:spcAft>
              <a:spcPct val="35000"/>
            </a:spcAft>
            <a:buNone/>
          </a:pPr>
          <a:r>
            <a:rPr lang="en-US" sz="2000" b="0" kern="1200" dirty="0">
              <a:latin typeface="Corbel" pitchFamily="34" charset="0"/>
            </a:rPr>
            <a:t>Popcorn</a:t>
          </a:r>
        </a:p>
        <a:p>
          <a:pPr marL="0" lvl="0" indent="0" algn="ctr" defTabSz="889000">
            <a:lnSpc>
              <a:spcPct val="90000"/>
            </a:lnSpc>
            <a:spcBef>
              <a:spcPct val="0"/>
            </a:spcBef>
            <a:spcAft>
              <a:spcPct val="35000"/>
            </a:spcAft>
            <a:buNone/>
          </a:pPr>
          <a:r>
            <a:rPr lang="en-US" sz="1400" b="0" kern="1200" dirty="0">
              <a:latin typeface="Corbel" pitchFamily="34" charset="0"/>
            </a:rPr>
            <a:t>Kernel is mostly hard with a small, soft center </a:t>
          </a:r>
        </a:p>
      </dsp:txBody>
      <dsp:txXfrm rot="10800000">
        <a:off x="3538675" y="1828799"/>
        <a:ext cx="1380848" cy="2189951"/>
      </dsp:txXfrm>
    </dsp:sp>
    <dsp:sp modelId="{D88C7409-AB93-4FE3-A61D-F51EE8A4B008}">
      <dsp:nvSpPr>
        <dsp:cNvPr id="0" name=""/>
        <dsp:cNvSpPr/>
      </dsp:nvSpPr>
      <dsp:spPr>
        <a:xfrm>
          <a:off x="5111908" y="243840"/>
          <a:ext cx="1471346" cy="1341120"/>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5000" b="-5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7B5BDBA-3C7A-41F1-8C33-F13937A84B36}">
      <dsp:nvSpPr>
        <dsp:cNvPr id="0" name=""/>
        <dsp:cNvSpPr/>
      </dsp:nvSpPr>
      <dsp:spPr>
        <a:xfrm rot="10800000">
          <a:off x="5111908" y="1828799"/>
          <a:ext cx="1471346" cy="2235200"/>
        </a:xfrm>
        <a:prstGeom prst="round2SameRect">
          <a:avLst>
            <a:gd name="adj1" fmla="val 10500"/>
            <a:gd name="adj2" fmla="val 0"/>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3152" tIns="274320" rIns="73152" bIns="142240" numCol="1" spcCol="1270" anchor="t" anchorCtr="0">
          <a:noAutofit/>
        </a:bodyPr>
        <a:lstStyle/>
        <a:p>
          <a:pPr marL="0" lvl="0" indent="0" algn="ctr" defTabSz="889000">
            <a:lnSpc>
              <a:spcPct val="90000"/>
            </a:lnSpc>
            <a:spcBef>
              <a:spcPct val="0"/>
            </a:spcBef>
            <a:spcAft>
              <a:spcPct val="35000"/>
            </a:spcAft>
            <a:buNone/>
          </a:pPr>
          <a:r>
            <a:rPr lang="en-US" sz="2000" b="0" kern="1200" dirty="0">
              <a:latin typeface="Corbel" pitchFamily="34" charset="0"/>
            </a:rPr>
            <a:t>Flour Corn</a:t>
          </a:r>
        </a:p>
        <a:p>
          <a:pPr marL="0" lvl="0" indent="0" algn="ctr" defTabSz="889000">
            <a:lnSpc>
              <a:spcPct val="90000"/>
            </a:lnSpc>
            <a:spcBef>
              <a:spcPct val="0"/>
            </a:spcBef>
            <a:spcAft>
              <a:spcPct val="35000"/>
            </a:spcAft>
            <a:buNone/>
          </a:pPr>
          <a:r>
            <a:rPr lang="en-US" sz="1400" b="0" kern="1200" dirty="0">
              <a:latin typeface="Corbel" pitchFamily="34" charset="0"/>
            </a:rPr>
            <a:t>Kernel is mostly soft</a:t>
          </a:r>
        </a:p>
      </dsp:txBody>
      <dsp:txXfrm rot="10800000">
        <a:off x="5157157" y="1828799"/>
        <a:ext cx="1380848" cy="2189951"/>
      </dsp:txXfrm>
    </dsp:sp>
    <dsp:sp modelId="{B68F94D2-D73D-420A-802B-DFDC9BE4ED4C}">
      <dsp:nvSpPr>
        <dsp:cNvPr id="0" name=""/>
        <dsp:cNvSpPr/>
      </dsp:nvSpPr>
      <dsp:spPr>
        <a:xfrm>
          <a:off x="6730389" y="243840"/>
          <a:ext cx="1471346" cy="1341120"/>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8000" r="-18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B706799-997B-4F74-B652-58B58A51EA58}">
      <dsp:nvSpPr>
        <dsp:cNvPr id="0" name=""/>
        <dsp:cNvSpPr/>
      </dsp:nvSpPr>
      <dsp:spPr>
        <a:xfrm rot="10800000">
          <a:off x="6730389" y="1828799"/>
          <a:ext cx="1471346" cy="2235200"/>
        </a:xfrm>
        <a:prstGeom prst="round2SameRect">
          <a:avLst>
            <a:gd name="adj1" fmla="val 10500"/>
            <a:gd name="adj2" fmla="val 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3152" tIns="274320" rIns="73152" bIns="142240" numCol="1" spcCol="1270" anchor="t" anchorCtr="0">
          <a:noAutofit/>
        </a:bodyPr>
        <a:lstStyle/>
        <a:p>
          <a:pPr marL="0" lvl="0" indent="0" algn="ctr" defTabSz="889000">
            <a:lnSpc>
              <a:spcPct val="90000"/>
            </a:lnSpc>
            <a:spcBef>
              <a:spcPct val="0"/>
            </a:spcBef>
            <a:spcAft>
              <a:spcPct val="35000"/>
            </a:spcAft>
            <a:buNone/>
          </a:pPr>
          <a:r>
            <a:rPr lang="en-US" sz="2000" b="0" kern="1200" dirty="0">
              <a:latin typeface="Corbel" pitchFamily="34" charset="0"/>
            </a:rPr>
            <a:t>Flint Corn</a:t>
          </a:r>
        </a:p>
        <a:p>
          <a:pPr marL="0" lvl="0" indent="0" algn="ctr" defTabSz="889000">
            <a:lnSpc>
              <a:spcPct val="90000"/>
            </a:lnSpc>
            <a:spcBef>
              <a:spcPct val="0"/>
            </a:spcBef>
            <a:spcAft>
              <a:spcPct val="35000"/>
            </a:spcAft>
            <a:buNone/>
          </a:pPr>
          <a:r>
            <a:rPr lang="en-US" sz="1400" b="0" kern="1200" dirty="0">
              <a:latin typeface="Corbel" pitchFamily="34" charset="0"/>
            </a:rPr>
            <a:t>Kernel is mostly hard </a:t>
          </a:r>
        </a:p>
      </dsp:txBody>
      <dsp:txXfrm rot="10800000">
        <a:off x="6775638" y="1828799"/>
        <a:ext cx="1380848" cy="2189951"/>
      </dsp:txXfrm>
    </dsp:sp>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0C4AB8-25BE-445F-8073-7AAC05BD37FF}" type="datetimeFigureOut">
              <a:rPr lang="en-US" smtClean="0"/>
              <a:t>3/17/23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66074-CEC2-4EBF-B1F3-E97A96BEB2E0}" type="slidenum">
              <a:rPr lang="en-US" smtClean="0"/>
              <a:t>‹#›</a:t>
            </a:fld>
            <a:endParaRPr lang="en-US"/>
          </a:p>
        </p:txBody>
      </p:sp>
    </p:spTree>
    <p:extLst>
      <p:ext uri="{BB962C8B-B14F-4D97-AF65-F5344CB8AC3E}">
        <p14:creationId xmlns:p14="http://schemas.microsoft.com/office/powerpoint/2010/main" val="2498202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40000" lnSpcReduction="20000"/>
          </a:bodyPr>
          <a:lstStyle/>
          <a:p>
            <a:r>
              <a:rPr lang="en-US" sz="1400" b="1" dirty="0"/>
              <a:t>Animated </a:t>
            </a:r>
            <a:r>
              <a:rPr lang="en-US" sz="1400" b="1" baseline="0" dirty="0"/>
              <a:t>picture list with color text tabs</a:t>
            </a:r>
            <a:endParaRPr lang="en-US" sz="1400" b="1" dirty="0"/>
          </a:p>
          <a:p>
            <a:r>
              <a:rPr lang="en-US" sz="1400" dirty="0"/>
              <a:t>(Intermediate)</a:t>
            </a:r>
          </a:p>
          <a:p>
            <a:endParaRPr lang="en-US" sz="1200" dirty="0"/>
          </a:p>
          <a:p>
            <a:endParaRPr lang="en-US" sz="1200" dirty="0"/>
          </a:p>
          <a:p>
            <a:r>
              <a:rPr lang="en-US" sz="1200" dirty="0"/>
              <a:t>To reproduce the SmartArt effects on this page,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a:t>On the </a:t>
            </a:r>
            <a:r>
              <a:rPr lang="en-US" sz="1200" b="1" dirty="0"/>
              <a:t>Home</a:t>
            </a:r>
            <a:r>
              <a:rPr lang="en-US" sz="1200" b="0" dirty="0"/>
              <a:t> tab, in the </a:t>
            </a:r>
            <a:r>
              <a:rPr lang="en-US" sz="1200" b="1" dirty="0"/>
              <a:t>Slides</a:t>
            </a:r>
            <a:r>
              <a:rPr lang="en-US" sz="1200" b="0" dirty="0"/>
              <a:t> group, click </a:t>
            </a:r>
            <a:r>
              <a:rPr lang="en-US" sz="1200" b="1" dirty="0"/>
              <a:t>Layout</a:t>
            </a:r>
            <a:r>
              <a:rPr lang="en-US" sz="1200" b="0" dirty="0"/>
              <a:t>, and then click</a:t>
            </a:r>
            <a:r>
              <a:rPr lang="en-US" sz="1200" b="0" baseline="0" dirty="0"/>
              <a:t> </a:t>
            </a:r>
            <a:r>
              <a:rPr lang="en-US" sz="1200" b="1" baseline="0" dirty="0"/>
              <a:t>Blank</a:t>
            </a:r>
            <a:r>
              <a:rPr lang="en-US" sz="1200" b="0" baseline="0" dirty="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a:t>On the </a:t>
            </a:r>
            <a:r>
              <a:rPr lang="en-US" sz="1200" b="1" dirty="0"/>
              <a:t>Insert tab</a:t>
            </a:r>
            <a:r>
              <a:rPr lang="en-US" sz="1200" b="0" dirty="0"/>
              <a:t>, in the </a:t>
            </a:r>
            <a:r>
              <a:rPr lang="en-US" sz="1200" b="1" dirty="0"/>
              <a:t>Illustrations</a:t>
            </a:r>
            <a:r>
              <a:rPr lang="en-US" sz="1200" dirty="0"/>
              <a:t> group, click </a:t>
            </a:r>
            <a:r>
              <a:rPr lang="en-US" sz="1200" b="1" dirty="0"/>
              <a:t>SmartArt</a:t>
            </a:r>
            <a:r>
              <a:rPr lang="en-US" sz="1200" b="0" dirty="0"/>
              <a:t>.</a:t>
            </a:r>
          </a:p>
          <a:p>
            <a:pPr marL="228600" indent="-228600">
              <a:buFont typeface="+mj-lt"/>
              <a:buAutoNum type="arabicPeriod"/>
            </a:pPr>
            <a:r>
              <a:rPr lang="en-US" sz="1200" b="0" baseline="0" dirty="0"/>
              <a:t>In the </a:t>
            </a:r>
            <a:r>
              <a:rPr lang="en-US" sz="1200" b="1" baseline="0" dirty="0"/>
              <a:t>Choose a SmartArt Graphic </a:t>
            </a:r>
            <a:r>
              <a:rPr lang="en-US" sz="1200" b="0" baseline="0" dirty="0"/>
              <a:t>dialog box, in the left pane, click </a:t>
            </a:r>
            <a:r>
              <a:rPr lang="en-US" sz="1200" b="1" baseline="0" dirty="0"/>
              <a:t>List</a:t>
            </a:r>
            <a:r>
              <a:rPr lang="en-US" sz="1200" b="0" baseline="0" dirty="0"/>
              <a:t>. In the </a:t>
            </a:r>
            <a:r>
              <a:rPr lang="en-US" sz="1200" b="1" baseline="0" dirty="0"/>
              <a:t>List</a:t>
            </a:r>
            <a:r>
              <a:rPr lang="en-US" sz="1200" b="0" baseline="0" dirty="0"/>
              <a:t> pane, double-click </a:t>
            </a:r>
            <a:r>
              <a:rPr lang="en-US" sz="1200" b="1" baseline="0" dirty="0"/>
              <a:t>Horizontal Picture List </a:t>
            </a:r>
            <a:r>
              <a:rPr lang="en-US" sz="1200" baseline="0" dirty="0"/>
              <a:t>(fifth row, second option from the left) to insert the graphic into the slide. </a:t>
            </a:r>
          </a:p>
          <a:p>
            <a:pPr marL="228600" indent="-228600">
              <a:buFont typeface="+mj-lt"/>
              <a:buAutoNum type="arabicPeriod"/>
            </a:pPr>
            <a:r>
              <a:rPr lang="en-US" sz="1200" b="0" baseline="0" dirty="0"/>
              <a:t>Press and hold CTRL, and select the picture placeholder and text shape (top and bottom shape) in one of the objects. Under </a:t>
            </a:r>
            <a:r>
              <a:rPr lang="en-US" sz="1200" b="1" baseline="0" dirty="0"/>
              <a:t>SmartArt Tools</a:t>
            </a:r>
            <a:r>
              <a:rPr lang="en-US" sz="1200" b="0" baseline="0" dirty="0"/>
              <a:t>,</a:t>
            </a:r>
            <a:r>
              <a:rPr lang="en-US" sz="1200" b="1" baseline="0" dirty="0"/>
              <a:t> </a:t>
            </a:r>
            <a:r>
              <a:rPr lang="en-US" sz="1200" b="0" baseline="0" dirty="0"/>
              <a:t>on the </a:t>
            </a:r>
            <a:r>
              <a:rPr lang="en-US" sz="1200" b="1" baseline="0" dirty="0"/>
              <a:t>Design</a:t>
            </a:r>
            <a:r>
              <a:rPr lang="en-US" sz="1200" b="0" baseline="0" dirty="0"/>
              <a:t> tab, in the </a:t>
            </a:r>
            <a:r>
              <a:rPr lang="en-US" sz="1200" b="1" baseline="0" dirty="0"/>
              <a:t>Create Graphic </a:t>
            </a:r>
            <a:r>
              <a:rPr lang="en-US" sz="1200" b="0" baseline="0" dirty="0"/>
              <a:t>group, click </a:t>
            </a:r>
            <a:r>
              <a:rPr lang="en-US" sz="1200" b="1" baseline="0" dirty="0"/>
              <a:t>Add Shape</a:t>
            </a:r>
            <a:r>
              <a:rPr lang="en-US" sz="1200" b="0" baseline="0" dirty="0"/>
              <a:t>, and then click </a:t>
            </a:r>
            <a:r>
              <a:rPr lang="en-US" sz="1200" b="1" baseline="0" dirty="0"/>
              <a:t>Add Shape After</a:t>
            </a:r>
            <a:r>
              <a:rPr lang="en-US" sz="1200" b="0" baseline="0" dirty="0"/>
              <a:t>. Repeat this process one more time for a total of five picture placeholders and text shapes.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a:t>Select the graphic. Under </a:t>
            </a:r>
            <a:r>
              <a:rPr lang="en-US" sz="1200" b="1" baseline="0" dirty="0"/>
              <a:t>SmartArt Tools</a:t>
            </a:r>
            <a:r>
              <a:rPr lang="en-US" sz="1200" b="0" baseline="0" dirty="0"/>
              <a:t>, on the </a:t>
            </a:r>
            <a:r>
              <a:rPr lang="en-US" sz="1200" b="1" baseline="0" dirty="0"/>
              <a:t>Format</a:t>
            </a:r>
            <a:r>
              <a:rPr lang="en-US" sz="1200" b="0" baseline="0" dirty="0"/>
              <a:t> tab, click </a:t>
            </a:r>
            <a:r>
              <a:rPr lang="en-US" sz="1200" b="1" baseline="0" dirty="0"/>
              <a:t>Size</a:t>
            </a:r>
            <a:r>
              <a:rPr lang="en-US" sz="1200" b="0" baseline="0" dirty="0"/>
              <a:t>, and then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a:t>In the </a:t>
            </a:r>
            <a:r>
              <a:rPr lang="en-US" sz="1200" b="1" baseline="0" dirty="0"/>
              <a:t>Height</a:t>
            </a:r>
            <a:r>
              <a:rPr lang="en-US" sz="1200" b="0" baseline="0" dirty="0"/>
              <a:t> box, enter </a:t>
            </a:r>
            <a:r>
              <a:rPr lang="en-US" sz="1200" b="1" baseline="0" dirty="0"/>
              <a:t>4.44”</a:t>
            </a:r>
            <a:r>
              <a:rPr lang="en-US" sz="1200" b="0" baseline="0" dirty="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baseline="0" dirty="0"/>
              <a:t>In the </a:t>
            </a:r>
            <a:r>
              <a:rPr lang="en-US" sz="1200" b="1" baseline="0" dirty="0"/>
              <a:t>Width</a:t>
            </a:r>
            <a:r>
              <a:rPr lang="en-US" sz="1200" b="0" baseline="0" dirty="0"/>
              <a:t> box, enter </a:t>
            </a:r>
            <a:r>
              <a:rPr lang="en-US" sz="1200" b="1" baseline="0" dirty="0"/>
              <a:t>9.25”</a:t>
            </a:r>
            <a:r>
              <a:rPr lang="en-US" sz="1200" b="0" baseline="0" dirty="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a:t>Under </a:t>
            </a:r>
            <a:r>
              <a:rPr lang="en-US" sz="1200" b="1" baseline="0" dirty="0"/>
              <a:t>SmartArt Tools</a:t>
            </a:r>
            <a:r>
              <a:rPr lang="en-US" sz="1200" b="0" baseline="0" dirty="0"/>
              <a:t>, on the </a:t>
            </a:r>
            <a:r>
              <a:rPr lang="en-US" sz="1200" b="1" baseline="0" dirty="0"/>
              <a:t>Format</a:t>
            </a:r>
            <a:r>
              <a:rPr lang="en-US" sz="1200" b="0" baseline="0" dirty="0"/>
              <a:t> tab, click </a:t>
            </a:r>
            <a:r>
              <a:rPr lang="en-US" sz="1200" b="1" baseline="0" dirty="0"/>
              <a:t>Arrange</a:t>
            </a:r>
            <a:r>
              <a:rPr lang="en-US" sz="1200" b="0" baseline="0" dirty="0"/>
              <a:t>, click </a:t>
            </a:r>
            <a:r>
              <a:rPr lang="en-US" sz="1200" b="1" baseline="0" dirty="0"/>
              <a:t>Align</a:t>
            </a:r>
            <a:r>
              <a:rPr lang="en-US" sz="1200" b="0" baseline="0" dirty="0"/>
              <a:t>, and then do the following:</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a:t>Click </a:t>
            </a:r>
            <a:r>
              <a:rPr lang="en-US" sz="1200" b="1" baseline="0" dirty="0"/>
              <a:t>Align to Slide</a:t>
            </a:r>
            <a:r>
              <a:rPr lang="en-US" sz="1200" b="0" baseline="0" dirty="0"/>
              <a:t>.</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a:t>Click </a:t>
            </a:r>
            <a:r>
              <a:rPr lang="en-US" sz="1200" b="1" baseline="0" dirty="0"/>
              <a:t>Align Middle</a:t>
            </a:r>
            <a:r>
              <a:rPr lang="en-US" sz="1200" b="0" baseline="0" dirty="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baseline="0" dirty="0"/>
              <a:t>Click </a:t>
            </a:r>
            <a:r>
              <a:rPr lang="en-US" sz="1200" b="1" baseline="0" dirty="0"/>
              <a:t>Align Center</a:t>
            </a:r>
            <a:r>
              <a:rPr lang="en-US" sz="1200" b="0" baseline="0" dirty="0"/>
              <a:t>. </a:t>
            </a:r>
            <a:endParaRPr lang="en-US" sz="1200" baseline="0" dirty="0"/>
          </a:p>
          <a:p>
            <a:pPr marL="228600" marR="0" indent="-228600" algn="l" defTabSz="914400" rtl="0" eaLnBrk="1" fontAlgn="auto" latinLnBrk="0" hangingPunct="1">
              <a:lnSpc>
                <a:spcPct val="100000"/>
              </a:lnSpc>
              <a:spcBef>
                <a:spcPts val="0"/>
              </a:spcBef>
              <a:spcAft>
                <a:spcPts val="0"/>
              </a:spcAft>
              <a:buClrTx/>
              <a:buSzTx/>
              <a:buFont typeface="+mj-lt"/>
              <a:buAutoNum type="arabicPeriod" startAt="7"/>
              <a:tabLst/>
              <a:defRPr/>
            </a:pPr>
            <a:r>
              <a:rPr lang="en-US" sz="1200" dirty="0"/>
              <a:t>Select</a:t>
            </a:r>
            <a:r>
              <a:rPr lang="en-US" sz="1200" baseline="0" dirty="0"/>
              <a:t> the graphic, and then click one of the arrows on the left border. In the </a:t>
            </a:r>
            <a:r>
              <a:rPr lang="en-US" sz="1200" b="1" baseline="0" dirty="0"/>
              <a:t>Type your text here </a:t>
            </a:r>
            <a:r>
              <a:rPr lang="en-US" sz="1200" baseline="0" dirty="0"/>
              <a:t>dialog box, enter text.</a:t>
            </a:r>
          </a:p>
          <a:p>
            <a:pPr marL="228600" indent="-228600">
              <a:buFont typeface="+mj-lt"/>
              <a:buAutoNum type="arabicPeriod" startAt="7"/>
            </a:pPr>
            <a:r>
              <a:rPr lang="en-US" sz="1200" dirty="0"/>
              <a:t>Press and hold </a:t>
            </a:r>
            <a:r>
              <a:rPr lang="en-US" sz="1200" baseline="0" dirty="0"/>
              <a:t>CTRL, and then select all five text boxes in the graphic. On the </a:t>
            </a:r>
            <a:r>
              <a:rPr lang="en-US" sz="1200" b="1" baseline="0" dirty="0"/>
              <a:t>Home</a:t>
            </a:r>
            <a:r>
              <a:rPr lang="en-US" sz="1200" baseline="0" dirty="0"/>
              <a:t> tab, in the </a:t>
            </a:r>
            <a:r>
              <a:rPr lang="en-US" sz="1200" b="1" baseline="0" dirty="0"/>
              <a:t>Font</a:t>
            </a:r>
            <a:r>
              <a:rPr lang="en-US" sz="1200" baseline="0" dirty="0"/>
              <a:t> group, </a:t>
            </a:r>
            <a:r>
              <a:rPr lang="en-US" sz="1200" b="0" baseline="0" dirty="0"/>
              <a:t>select </a:t>
            </a:r>
            <a:r>
              <a:rPr lang="en-US" sz="1200" b="1" baseline="0" dirty="0"/>
              <a:t>Corbel </a:t>
            </a:r>
            <a:r>
              <a:rPr lang="en-US" sz="1200" baseline="0" dirty="0"/>
              <a:t>from the </a:t>
            </a:r>
            <a:r>
              <a:rPr lang="en-US" sz="1200" b="1" baseline="0" dirty="0"/>
              <a:t>Font </a:t>
            </a:r>
            <a:r>
              <a:rPr lang="en-US" sz="1200" b="0" baseline="0" dirty="0"/>
              <a:t>list,</a:t>
            </a:r>
            <a:r>
              <a:rPr lang="en-US" sz="1200" b="1" baseline="0" dirty="0"/>
              <a:t> </a:t>
            </a:r>
            <a:r>
              <a:rPr lang="en-US" sz="1200" b="0" baseline="0" dirty="0"/>
              <a:t>and then enter </a:t>
            </a:r>
            <a:r>
              <a:rPr lang="en-US" sz="1200" b="1" baseline="0" dirty="0"/>
              <a:t>22 </a:t>
            </a:r>
            <a:r>
              <a:rPr lang="en-US" sz="1200" b="0" baseline="0" dirty="0"/>
              <a:t>in the </a:t>
            </a:r>
            <a:r>
              <a:rPr lang="en-US" sz="1200" b="1" baseline="0" dirty="0"/>
              <a:t>Font Size </a:t>
            </a:r>
            <a:r>
              <a:rPr lang="en-US" sz="1200" b="0" baseline="0" dirty="0"/>
              <a:t>box</a:t>
            </a:r>
            <a:r>
              <a:rPr lang="en-US" sz="1200" baseline="0" dirty="0"/>
              <a:t>.</a:t>
            </a:r>
          </a:p>
          <a:p>
            <a:pPr marL="228600" indent="-228600">
              <a:buFont typeface="+mj-lt"/>
              <a:buAutoNum type="arabicPeriod" startAt="7"/>
            </a:pPr>
            <a:r>
              <a:rPr lang="en-US" sz="1200" dirty="0"/>
              <a:t>Select</a:t>
            </a:r>
            <a:r>
              <a:rPr lang="en-US" sz="1200" baseline="0" dirty="0"/>
              <a:t> the graphic. </a:t>
            </a:r>
            <a:r>
              <a:rPr lang="en-US" sz="1200" b="0" baseline="0" dirty="0"/>
              <a:t>Under</a:t>
            </a:r>
            <a:r>
              <a:rPr lang="en-US" sz="1200" b="1" baseline="0" dirty="0"/>
              <a:t> SmartArt</a:t>
            </a:r>
            <a:r>
              <a:rPr lang="en-US" sz="1200" baseline="0" dirty="0"/>
              <a:t> </a:t>
            </a:r>
            <a:r>
              <a:rPr lang="en-US" sz="1200" b="1" baseline="0" dirty="0"/>
              <a:t>Tools</a:t>
            </a:r>
            <a:r>
              <a:rPr lang="en-US" sz="1200" b="0" baseline="0" dirty="0"/>
              <a:t>, on the </a:t>
            </a:r>
            <a:r>
              <a:rPr lang="en-US" sz="1200" b="1" baseline="0" dirty="0"/>
              <a:t>Design</a:t>
            </a:r>
            <a:r>
              <a:rPr lang="en-US" sz="1200" baseline="0" dirty="0"/>
              <a:t> tab, in the </a:t>
            </a:r>
            <a:r>
              <a:rPr lang="en-US" sz="1200" b="1" baseline="0" dirty="0"/>
              <a:t>SmartArt</a:t>
            </a:r>
            <a:r>
              <a:rPr lang="en-US" sz="1200" baseline="0" dirty="0"/>
              <a:t> </a:t>
            </a:r>
            <a:r>
              <a:rPr lang="en-US" sz="1200" b="1" baseline="0" dirty="0"/>
              <a:t>Styles</a:t>
            </a:r>
            <a:r>
              <a:rPr lang="en-US" sz="1200" baseline="0" dirty="0"/>
              <a:t> group, do the following: </a:t>
            </a:r>
          </a:p>
          <a:p>
            <a:pPr marL="685800" lvl="1" indent="-228600">
              <a:buFont typeface="Arial" pitchFamily="34" charset="0"/>
              <a:buChar char="•"/>
            </a:pPr>
            <a:r>
              <a:rPr lang="en-US" sz="1200" baseline="0" dirty="0"/>
              <a:t>Click </a:t>
            </a:r>
            <a:r>
              <a:rPr lang="en-US" sz="1200" b="1" baseline="0" dirty="0"/>
              <a:t>Change</a:t>
            </a:r>
            <a:r>
              <a:rPr lang="en-US" sz="1200" baseline="0" dirty="0"/>
              <a:t> </a:t>
            </a:r>
            <a:r>
              <a:rPr lang="en-US" sz="1200" b="1" baseline="0" dirty="0"/>
              <a:t>Colors</a:t>
            </a:r>
            <a:r>
              <a:rPr lang="en-US" sz="1200" b="0" baseline="0" dirty="0"/>
              <a:t>, and then under </a:t>
            </a:r>
            <a:r>
              <a:rPr lang="en-US" sz="1200" b="1" baseline="0" dirty="0"/>
              <a:t>Colorful</a:t>
            </a:r>
            <a:r>
              <a:rPr lang="en-US" sz="1200" b="0" baseline="0" dirty="0"/>
              <a:t> click </a:t>
            </a:r>
            <a:r>
              <a:rPr lang="en-US" sz="1200" b="1" baseline="0" dirty="0"/>
              <a:t>Colorful Range – Accent Colors 2 to 3 </a:t>
            </a:r>
            <a:r>
              <a:rPr lang="en-US" sz="1200" b="0" baseline="0" dirty="0"/>
              <a:t>(second option from the left).</a:t>
            </a:r>
          </a:p>
          <a:p>
            <a:pPr marL="685800" lvl="1" indent="-228600">
              <a:buFont typeface="Arial" pitchFamily="34" charset="0"/>
              <a:buChar char="•"/>
            </a:pPr>
            <a:r>
              <a:rPr lang="en-US" sz="1200" b="0" baseline="0" dirty="0"/>
              <a:t>Click </a:t>
            </a:r>
            <a:r>
              <a:rPr lang="en-US" sz="1200" b="1" baseline="0" dirty="0"/>
              <a:t>More</a:t>
            </a:r>
            <a:r>
              <a:rPr lang="en-US" sz="1200" b="0" baseline="0" dirty="0"/>
              <a:t>, and then under </a:t>
            </a:r>
            <a:r>
              <a:rPr lang="en-US" sz="1200" b="1" baseline="0" dirty="0"/>
              <a:t>Best Match for Document</a:t>
            </a:r>
            <a:r>
              <a:rPr lang="en-US" sz="1200" b="0" baseline="0" dirty="0"/>
              <a:t> click </a:t>
            </a:r>
            <a:r>
              <a:rPr lang="en-US" sz="1200" b="1" baseline="0" dirty="0"/>
              <a:t>Moderate Effect </a:t>
            </a:r>
            <a:r>
              <a:rPr lang="en-US" sz="1200" b="0" baseline="0" dirty="0"/>
              <a:t>(fourth option from the left).</a:t>
            </a:r>
          </a:p>
          <a:p>
            <a:pPr marL="228600" indent="-228600">
              <a:buFont typeface="+mj-lt"/>
              <a:buAutoNum type="arabicPeriod" startAt="10"/>
            </a:pPr>
            <a:r>
              <a:rPr lang="en-US" sz="1200" baseline="0" dirty="0"/>
              <a:t>Select the rounded rectangle at the top of the graphic. </a:t>
            </a:r>
            <a:r>
              <a:rPr lang="en-US" sz="1200" b="0" baseline="0" dirty="0"/>
              <a:t>Under</a:t>
            </a:r>
            <a:r>
              <a:rPr lang="en-US" sz="1200" b="1" baseline="0" dirty="0"/>
              <a:t> SmartArt</a:t>
            </a:r>
            <a:r>
              <a:rPr lang="en-US" sz="1200" baseline="0" dirty="0"/>
              <a:t> </a:t>
            </a:r>
            <a:r>
              <a:rPr lang="en-US" sz="1200" b="1" baseline="0" dirty="0"/>
              <a:t>Tools</a:t>
            </a:r>
            <a:r>
              <a:rPr lang="en-US" sz="1200" b="0" baseline="0" dirty="0"/>
              <a:t>, on the </a:t>
            </a:r>
            <a:r>
              <a:rPr lang="en-US" sz="1200" b="1" baseline="0" dirty="0"/>
              <a:t>Format</a:t>
            </a:r>
            <a:r>
              <a:rPr lang="en-US" sz="1200" baseline="0" dirty="0"/>
              <a:t> tab, in the </a:t>
            </a:r>
            <a:r>
              <a:rPr lang="en-US" sz="1200" b="1" baseline="0" dirty="0"/>
              <a:t>Shape</a:t>
            </a:r>
            <a:r>
              <a:rPr lang="en-US" sz="1200" baseline="0" dirty="0"/>
              <a:t> </a:t>
            </a:r>
            <a:r>
              <a:rPr lang="en-US" sz="1200" b="1" baseline="0" dirty="0"/>
              <a:t>Styles</a:t>
            </a:r>
            <a:r>
              <a:rPr lang="en-US" sz="1200" baseline="0" dirty="0"/>
              <a:t> group, click the arrow next to </a:t>
            </a:r>
            <a:r>
              <a:rPr lang="en-US" sz="1200" b="1" baseline="0" dirty="0"/>
              <a:t>Shape</a:t>
            </a:r>
            <a:r>
              <a:rPr lang="en-US" sz="1200" baseline="0" dirty="0"/>
              <a:t> </a:t>
            </a:r>
            <a:r>
              <a:rPr lang="en-US" sz="1200" b="1" baseline="0" dirty="0"/>
              <a:t>Fill</a:t>
            </a:r>
            <a:r>
              <a:rPr lang="en-US" sz="1200" b="0" baseline="0" dirty="0"/>
              <a:t>, and then under </a:t>
            </a:r>
            <a:r>
              <a:rPr lang="en-US" sz="1200" b="1" baseline="0" dirty="0"/>
              <a:t>Theme Colors </a:t>
            </a:r>
            <a:r>
              <a:rPr lang="en-US" sz="1200" b="0" baseline="0" dirty="0"/>
              <a:t>click</a:t>
            </a:r>
            <a:r>
              <a:rPr lang="en-US" sz="1200" baseline="0" dirty="0"/>
              <a:t> </a:t>
            </a:r>
            <a:r>
              <a:rPr lang="en-US" sz="1200" b="1" baseline="0" dirty="0"/>
              <a:t>White, Background 1, Darker 35% </a:t>
            </a:r>
            <a:r>
              <a:rPr lang="en-US" sz="1200" b="0" baseline="0" dirty="0"/>
              <a:t>(fifth row, first option from the left)</a:t>
            </a:r>
            <a:r>
              <a:rPr lang="en-US" sz="1200" baseline="0" dirty="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startAt="10"/>
              <a:tabLst/>
              <a:defRPr/>
            </a:pPr>
            <a:r>
              <a:rPr lang="en-US" sz="1200" baseline="0" dirty="0"/>
              <a:t>Click each of the five picture placeholders in the SmartArt graphic, select a picture, and then click </a:t>
            </a:r>
            <a:r>
              <a:rPr lang="en-US" sz="1200" b="1" baseline="0" dirty="0"/>
              <a:t>Insert</a:t>
            </a:r>
            <a:r>
              <a:rPr lang="en-US" sz="1200" baseline="0" dirty="0"/>
              <a:t>.</a:t>
            </a:r>
          </a:p>
          <a:p>
            <a:endParaRPr lang="en-US" sz="1200" baseline="0" dirty="0"/>
          </a:p>
          <a:p>
            <a:endParaRPr lang="en-US" sz="1200" baseline="0" dirty="0"/>
          </a:p>
          <a:p>
            <a:r>
              <a:rPr lang="en-US" sz="1200" baseline="0" dirty="0"/>
              <a:t>To reproduce the animation effects on this slide, do the following:</a:t>
            </a:r>
          </a:p>
          <a:p>
            <a:pPr marL="228600" indent="-228600">
              <a:buFont typeface="+mj-lt"/>
              <a:buAutoNum type="arabicPeriod"/>
            </a:pPr>
            <a:r>
              <a:rPr lang="en-US" sz="1200" baseline="0" dirty="0"/>
              <a:t>On the </a:t>
            </a:r>
            <a:r>
              <a:rPr lang="en-US" sz="1200" b="1" baseline="0" dirty="0"/>
              <a:t>Animations</a:t>
            </a:r>
            <a:r>
              <a:rPr lang="en-US" sz="1200" baseline="0" dirty="0"/>
              <a:t> tab, in the </a:t>
            </a:r>
            <a:r>
              <a:rPr lang="en-US" sz="1200" b="1" baseline="0" dirty="0"/>
              <a:t>Advanced Animations</a:t>
            </a:r>
            <a:r>
              <a:rPr lang="en-US" sz="1200" baseline="0" dirty="0"/>
              <a:t> group, click </a:t>
            </a:r>
            <a:r>
              <a:rPr lang="en-US" sz="1200" b="1" baseline="0" dirty="0"/>
              <a:t>Animation Pane</a:t>
            </a:r>
            <a:r>
              <a:rPr lang="en-US" sz="1200" baseline="0" dirty="0"/>
              <a:t>.</a:t>
            </a:r>
          </a:p>
          <a:p>
            <a:pPr marL="228600" indent="-228600">
              <a:buFont typeface="+mj-lt"/>
              <a:buAutoNum type="arabicPeriod"/>
            </a:pPr>
            <a:r>
              <a:rPr lang="en-US" sz="1200" baseline="0" dirty="0"/>
              <a:t>On the slide, select the graphic. On the </a:t>
            </a:r>
            <a:r>
              <a:rPr lang="en-US" sz="1200" b="1" baseline="0" dirty="0"/>
              <a:t>Animations</a:t>
            </a:r>
            <a:r>
              <a:rPr lang="en-US" sz="1200" baseline="0" dirty="0"/>
              <a:t> tab, i</a:t>
            </a:r>
            <a:r>
              <a:rPr lang="en-US" sz="1200" b="0" baseline="0" dirty="0"/>
              <a:t>n the </a:t>
            </a:r>
            <a:r>
              <a:rPr lang="en-US" sz="1200" b="1" baseline="0" dirty="0"/>
              <a:t>Animation</a:t>
            </a:r>
            <a:r>
              <a:rPr lang="en-US" sz="1200" baseline="0" dirty="0"/>
              <a:t> group, click the </a:t>
            </a:r>
            <a:r>
              <a:rPr lang="en-US" sz="1200" b="1" baseline="0" dirty="0"/>
              <a:t>More</a:t>
            </a:r>
            <a:r>
              <a:rPr lang="en-US" sz="1200" baseline="0" dirty="0"/>
              <a:t> arrow at the Effects Gallery and under </a:t>
            </a:r>
            <a:r>
              <a:rPr lang="en-US" sz="1200" b="1" baseline="0" dirty="0"/>
              <a:t>Entrance</a:t>
            </a:r>
            <a:r>
              <a:rPr lang="en-US" sz="1200" baseline="0" dirty="0"/>
              <a:t>, click </a:t>
            </a:r>
            <a:r>
              <a:rPr lang="en-US" sz="1200" b="1" baseline="0" dirty="0"/>
              <a:t>Float In</a:t>
            </a:r>
            <a:r>
              <a:rPr lang="en-US" sz="1200" baseline="0" dirty="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a:t>In the </a:t>
            </a:r>
            <a:r>
              <a:rPr lang="en-US" sz="1200" b="1" baseline="0" dirty="0"/>
              <a:t>Animation</a:t>
            </a:r>
            <a:r>
              <a:rPr lang="en-US" sz="1200" baseline="0" dirty="0"/>
              <a:t> group, click </a:t>
            </a:r>
            <a:r>
              <a:rPr lang="en-US" sz="1200" b="1" baseline="0" dirty="0"/>
              <a:t>Effect Options</a:t>
            </a:r>
            <a:r>
              <a:rPr lang="en-US" sz="1200" baseline="0" dirty="0"/>
              <a:t>, and under </a:t>
            </a:r>
            <a:r>
              <a:rPr lang="en-US" sz="1200" b="1" baseline="0" dirty="0"/>
              <a:t>Sequence</a:t>
            </a:r>
            <a:r>
              <a:rPr lang="en-US" sz="1200" baseline="0" dirty="0"/>
              <a:t>, click </a:t>
            </a:r>
            <a:r>
              <a:rPr lang="en-US" sz="1200" b="1" baseline="0" dirty="0"/>
              <a:t>One </a:t>
            </a:r>
            <a:r>
              <a:rPr lang="en-US" sz="1200" b="1" baseline="0"/>
              <a:t>by One</a:t>
            </a:r>
            <a:r>
              <a:rPr lang="en-US" sz="1200" baseline="0" dirty="0"/>
              <a:t>. </a:t>
            </a:r>
          </a:p>
          <a:p>
            <a:pPr marL="228600" indent="-228600">
              <a:buFont typeface="+mj-lt"/>
              <a:buAutoNum type="arabicPeriod"/>
            </a:pPr>
            <a:r>
              <a:rPr lang="en-US" sz="1200" baseline="0" dirty="0"/>
              <a:t>In the </a:t>
            </a:r>
            <a:r>
              <a:rPr lang="en-US" sz="1200" b="1" baseline="0" dirty="0"/>
              <a:t>Timing</a:t>
            </a:r>
            <a:r>
              <a:rPr lang="en-US" sz="1200" baseline="0" dirty="0"/>
              <a:t> group, in the </a:t>
            </a:r>
            <a:r>
              <a:rPr lang="en-US" sz="1200" b="1" baseline="0" dirty="0"/>
              <a:t>Duration</a:t>
            </a:r>
            <a:r>
              <a:rPr lang="en-US" sz="1200" baseline="0" dirty="0"/>
              <a:t> list, click </a:t>
            </a:r>
            <a:r>
              <a:rPr lang="en-US" sz="1200" b="1" baseline="0" dirty="0"/>
              <a:t>01.00</a:t>
            </a:r>
            <a:r>
              <a:rPr lang="en-US" sz="1200" baseline="0" dirty="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a:t>In the </a:t>
            </a:r>
            <a:r>
              <a:rPr lang="en-US" sz="1200" b="1" baseline="0" dirty="0"/>
              <a:t>Animation Pane</a:t>
            </a:r>
            <a:r>
              <a:rPr lang="en-US" sz="1200" baseline="0" dirty="0"/>
              <a:t>, click the double-arrow below the animation effect to expand the list of effects, then do the following to modify the list of effects:</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Select the first animation effect, and then do the following:</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a:t>On the </a:t>
            </a:r>
            <a:r>
              <a:rPr lang="en-US" sz="1200" b="1" baseline="0" dirty="0"/>
              <a:t>Animations</a:t>
            </a:r>
            <a:r>
              <a:rPr lang="en-US" sz="1200" baseline="0" dirty="0"/>
              <a:t> tab, in the </a:t>
            </a:r>
            <a:r>
              <a:rPr lang="en-US" sz="1200" b="1" baseline="0" dirty="0"/>
              <a:t>Animation</a:t>
            </a:r>
            <a:r>
              <a:rPr lang="en-US" sz="1200" baseline="0" dirty="0"/>
              <a:t> group, click the </a:t>
            </a:r>
            <a:r>
              <a:rPr lang="en-US" sz="1200" b="1" baseline="0" dirty="0"/>
              <a:t>More</a:t>
            </a:r>
            <a:r>
              <a:rPr lang="en-US" sz="1200" baseline="0" dirty="0"/>
              <a:t> arrow at the Effects Gallery and then click </a:t>
            </a:r>
            <a:r>
              <a:rPr lang="en-US" sz="1200" b="1" baseline="0" dirty="0"/>
              <a:t>More Entrance Effects</a:t>
            </a:r>
            <a:r>
              <a:rPr lang="en-US" sz="1200" baseline="0" dirty="0"/>
              <a:t>. In the </a:t>
            </a:r>
            <a:r>
              <a:rPr lang="en-US" sz="1200" b="1" baseline="0" dirty="0"/>
              <a:t>Change Entrance Effects</a:t>
            </a:r>
            <a:r>
              <a:rPr lang="en-US" sz="1200" baseline="0" dirty="0"/>
              <a:t> dialog box, under </a:t>
            </a:r>
            <a:r>
              <a:rPr lang="en-US" sz="1200" b="1" baseline="0" dirty="0"/>
              <a:t>Moderate</a:t>
            </a:r>
            <a:r>
              <a:rPr lang="en-US" sz="1200" baseline="0" dirty="0"/>
              <a:t>, click </a:t>
            </a:r>
            <a:r>
              <a:rPr lang="en-US" sz="1200" b="1" baseline="0" dirty="0"/>
              <a:t>Basic Zoom</a:t>
            </a:r>
            <a:r>
              <a:rPr lang="en-US" sz="1200" baseline="0" dirty="0"/>
              <a:t>.</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a:t>Click </a:t>
            </a:r>
            <a:r>
              <a:rPr lang="en-US" sz="1200" b="1" baseline="0" dirty="0"/>
              <a:t>Effect Options</a:t>
            </a:r>
            <a:r>
              <a:rPr lang="en-US" sz="1200" b="0" baseline="0" dirty="0"/>
              <a:t>, and under </a:t>
            </a:r>
            <a:r>
              <a:rPr lang="en-US" sz="1200" b="1" baseline="0" dirty="0"/>
              <a:t>Zoom</a:t>
            </a:r>
            <a:r>
              <a:rPr lang="en-US" sz="1200" b="0" baseline="0" dirty="0"/>
              <a:t>, click </a:t>
            </a:r>
            <a:r>
              <a:rPr lang="en-US" sz="1200" b="1" baseline="0" dirty="0"/>
              <a:t>Out Slightly</a:t>
            </a:r>
            <a:r>
              <a:rPr lang="en-US" sz="1200" b="0" baseline="0" dirty="0"/>
              <a:t>. </a:t>
            </a:r>
            <a:endParaRPr lang="en-US" sz="1200" baseline="0" dirty="0"/>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a:t>In the </a:t>
            </a:r>
            <a:r>
              <a:rPr lang="en-US" sz="1200" b="1" baseline="0" dirty="0"/>
              <a:t>Timing </a:t>
            </a:r>
            <a:r>
              <a:rPr lang="en-US" sz="1200" b="0" baseline="0" dirty="0"/>
              <a:t>group, in the </a:t>
            </a:r>
            <a:r>
              <a:rPr lang="en-US" sz="1200" b="1" baseline="0" dirty="0"/>
              <a:t>Start</a:t>
            </a:r>
            <a:r>
              <a:rPr lang="en-US" sz="1200" baseline="0" dirty="0"/>
              <a:t> list, select </a:t>
            </a:r>
            <a:r>
              <a:rPr lang="en-US" sz="1200" b="1" baseline="0" dirty="0"/>
              <a:t>With Previous</a:t>
            </a:r>
            <a:r>
              <a:rPr lang="en-US" sz="1200" baseline="0" dirty="0"/>
              <a:t>.</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a:t>Also in the </a:t>
            </a:r>
            <a:r>
              <a:rPr lang="en-US" sz="1200" b="1" baseline="0" dirty="0"/>
              <a:t>Timing</a:t>
            </a:r>
            <a:r>
              <a:rPr lang="en-US" sz="1200" baseline="0" dirty="0"/>
              <a:t> group, in the </a:t>
            </a:r>
            <a:r>
              <a:rPr lang="en-US" sz="1200" b="1" baseline="0" dirty="0"/>
              <a:t>Duration</a:t>
            </a:r>
            <a:r>
              <a:rPr lang="en-US" sz="1200" baseline="0" dirty="0"/>
              <a:t> list, click </a:t>
            </a:r>
            <a:r>
              <a:rPr lang="en-US" sz="1200" b="1" baseline="0" dirty="0"/>
              <a:t>01.00</a:t>
            </a:r>
            <a:r>
              <a:rPr lang="en-US" sz="1200" baseline="0" dirty="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Press and hold CTRL, select the third, fifth, seventh, ninth, and 11</a:t>
            </a:r>
            <a:r>
              <a:rPr lang="en-US" sz="1200" baseline="30000" dirty="0"/>
              <a:t>th</a:t>
            </a:r>
            <a:r>
              <a:rPr lang="en-US" sz="1200" baseline="0" dirty="0"/>
              <a:t> animation effects (effects for the text shapes), and then do the following:</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a:t>On the </a:t>
            </a:r>
            <a:r>
              <a:rPr lang="en-US" sz="1200" b="1" baseline="0" dirty="0"/>
              <a:t>Animations</a:t>
            </a:r>
            <a:r>
              <a:rPr lang="en-US" sz="1200" baseline="0" dirty="0"/>
              <a:t> tab, in the </a:t>
            </a:r>
            <a:r>
              <a:rPr lang="en-US" sz="1200" b="1" baseline="0" dirty="0"/>
              <a:t>Animation</a:t>
            </a:r>
            <a:r>
              <a:rPr lang="en-US" sz="1200" baseline="0" dirty="0"/>
              <a:t> group, click the </a:t>
            </a:r>
            <a:r>
              <a:rPr lang="en-US" sz="1200" b="1" baseline="0" dirty="0"/>
              <a:t>More</a:t>
            </a:r>
            <a:r>
              <a:rPr lang="en-US" sz="1200" baseline="0" dirty="0"/>
              <a:t> arrow at the Effects Gallery and then click </a:t>
            </a:r>
            <a:r>
              <a:rPr lang="en-US" sz="1200" b="1" baseline="0" dirty="0"/>
              <a:t>More Entrance Effects</a:t>
            </a:r>
            <a:r>
              <a:rPr lang="en-US" sz="1200" baseline="0" dirty="0"/>
              <a:t>. In the </a:t>
            </a:r>
            <a:r>
              <a:rPr lang="en-US" sz="1200" b="1" baseline="0" dirty="0"/>
              <a:t>Change Entrance Effects</a:t>
            </a:r>
            <a:r>
              <a:rPr lang="en-US" sz="1200" baseline="0" dirty="0"/>
              <a:t> dialog box, </a:t>
            </a:r>
            <a:r>
              <a:rPr lang="en-US" sz="1200" b="0" baseline="0" dirty="0"/>
              <a:t>under </a:t>
            </a:r>
            <a:r>
              <a:rPr lang="en-US" sz="1200" b="1" baseline="0" dirty="0"/>
              <a:t>Basic</a:t>
            </a:r>
            <a:r>
              <a:rPr lang="en-US" sz="1200" b="0" baseline="0" dirty="0"/>
              <a:t>, click </a:t>
            </a:r>
            <a:r>
              <a:rPr lang="en-US" sz="1200" b="1" baseline="0" dirty="0"/>
              <a:t>Peek In</a:t>
            </a:r>
            <a:r>
              <a:rPr lang="en-US" sz="1200" b="0" baseline="0" dirty="0"/>
              <a:t>, and then click </a:t>
            </a:r>
            <a:r>
              <a:rPr lang="en-US" sz="1200" b="1" baseline="0" dirty="0"/>
              <a:t>OK</a:t>
            </a:r>
            <a:r>
              <a:rPr lang="en-US" sz="1200" baseline="0" dirty="0"/>
              <a:t>. </a:t>
            </a:r>
          </a:p>
          <a:p>
            <a:pPr marL="1143000" marR="0" lvl="2" indent="-228600" algn="l" defTabSz="914400" rtl="0" eaLnBrk="1" fontAlgn="auto" latinLnBrk="0" hangingPunct="1">
              <a:lnSpc>
                <a:spcPct val="90000"/>
              </a:lnSpc>
              <a:spcBef>
                <a:spcPts val="0"/>
              </a:spcBef>
              <a:spcAft>
                <a:spcPts val="600"/>
              </a:spcAft>
              <a:buClrTx/>
              <a:buSzTx/>
              <a:buFont typeface="+mj-lt"/>
              <a:buAutoNum type="arabicPeriod"/>
              <a:tabLst/>
              <a:defRPr/>
            </a:pPr>
            <a:r>
              <a:rPr lang="en-US" sz="1200" baseline="0" dirty="0"/>
              <a:t>In the </a:t>
            </a:r>
            <a:r>
              <a:rPr lang="en-US" sz="1200" b="1" baseline="0" dirty="0"/>
              <a:t>Animation</a:t>
            </a:r>
            <a:r>
              <a:rPr lang="en-US" sz="1200" baseline="0" dirty="0"/>
              <a:t> group, click </a:t>
            </a:r>
            <a:r>
              <a:rPr lang="en-US" sz="1200" b="1" baseline="0" dirty="0"/>
              <a:t>Effect Options</a:t>
            </a:r>
            <a:r>
              <a:rPr lang="en-US" sz="1200" baseline="0" dirty="0"/>
              <a:t>, and under</a:t>
            </a:r>
            <a:r>
              <a:rPr lang="en-US" sz="1200" b="0" baseline="0" dirty="0"/>
              <a:t> </a:t>
            </a:r>
            <a:r>
              <a:rPr lang="en-US" sz="1200" b="1" baseline="0" dirty="0"/>
              <a:t>Direction</a:t>
            </a:r>
            <a:r>
              <a:rPr lang="en-US" sz="1200" baseline="0" dirty="0"/>
              <a:t>, click </a:t>
            </a:r>
            <a:r>
              <a:rPr lang="en-US" sz="1200" b="1" baseline="0" dirty="0"/>
              <a:t>From Top</a:t>
            </a:r>
            <a:r>
              <a:rPr lang="en-US" sz="1200" b="0" baseline="0" dirty="0"/>
              <a:t>.</a:t>
            </a:r>
            <a:r>
              <a:rPr lang="en-US" sz="1200" b="1" baseline="0" dirty="0"/>
              <a:t> </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a:t>In the </a:t>
            </a:r>
            <a:r>
              <a:rPr lang="en-US" sz="1200" b="1" baseline="0" dirty="0"/>
              <a:t>Timing</a:t>
            </a:r>
            <a:r>
              <a:rPr lang="en-US" sz="1200" baseline="0" dirty="0"/>
              <a:t> group, in the </a:t>
            </a:r>
            <a:r>
              <a:rPr lang="en-US" sz="1200" b="1" baseline="0" dirty="0"/>
              <a:t>Duration</a:t>
            </a:r>
            <a:r>
              <a:rPr lang="en-US" sz="1200" baseline="0" dirty="0"/>
              <a:t> list, click </a:t>
            </a:r>
            <a:r>
              <a:rPr lang="en-US" sz="1200" b="1" baseline="0" dirty="0"/>
              <a:t>01.00</a:t>
            </a:r>
            <a:r>
              <a:rPr lang="en-US" sz="1200" baseline="0" dirty="0"/>
              <a:t>.</a:t>
            </a:r>
          </a:p>
          <a:p>
            <a:pPr marL="685800" marR="0" lvl="1" indent="-228600" algn="l" defTabSz="914400" rtl="0" eaLnBrk="1" fontAlgn="auto" latinLnBrk="0" hangingPunct="1">
              <a:lnSpc>
                <a:spcPct val="90000"/>
              </a:lnSpc>
              <a:spcBef>
                <a:spcPts val="0"/>
              </a:spcBef>
              <a:spcAft>
                <a:spcPts val="600"/>
              </a:spcAft>
              <a:buClrTx/>
              <a:buSzTx/>
              <a:buFont typeface="Arial" pitchFamily="34" charset="0"/>
              <a:buChar char="•"/>
              <a:tabLst/>
              <a:defRPr/>
            </a:pPr>
            <a:r>
              <a:rPr lang="en-US" sz="1200" baseline="0" dirty="0"/>
              <a:t>Press and hold CTRL, select the second, fourth, sixth, eighth, and 10</a:t>
            </a:r>
            <a:r>
              <a:rPr lang="en-US" sz="1200" baseline="30000" dirty="0"/>
              <a:t>th</a:t>
            </a:r>
            <a:r>
              <a:rPr lang="en-US" sz="1200" baseline="0" dirty="0"/>
              <a:t>  animation effects (effects for the pictures). In the </a:t>
            </a:r>
            <a:r>
              <a:rPr lang="en-US" sz="1200" b="1" baseline="0" dirty="0"/>
              <a:t>Timing </a:t>
            </a:r>
            <a:r>
              <a:rPr lang="en-US" sz="1200" baseline="0" dirty="0"/>
              <a:t>group, </a:t>
            </a:r>
            <a:r>
              <a:rPr lang="en-US" sz="1200" b="0" baseline="0" dirty="0"/>
              <a:t>in the </a:t>
            </a:r>
            <a:r>
              <a:rPr lang="en-US" sz="1200" b="1" baseline="0" dirty="0"/>
              <a:t>Start</a:t>
            </a:r>
            <a:r>
              <a:rPr lang="en-US" sz="1200" b="0" baseline="0" dirty="0"/>
              <a:t> list, select</a:t>
            </a:r>
            <a:r>
              <a:rPr lang="en-US" sz="1200" baseline="0" dirty="0"/>
              <a:t> </a:t>
            </a:r>
            <a:r>
              <a:rPr lang="en-US" sz="1200" b="1" baseline="0" dirty="0"/>
              <a:t>After Previous</a:t>
            </a:r>
            <a:r>
              <a:rPr lang="en-US" sz="1200" baseline="0" dirty="0"/>
              <a:t>.</a:t>
            </a:r>
          </a:p>
          <a:p>
            <a:endParaRPr lang="en-US" sz="1200" dirty="0"/>
          </a:p>
          <a:p>
            <a:endParaRPr lang="en-US" sz="1200" dirty="0"/>
          </a:p>
          <a:p>
            <a:r>
              <a:rPr lang="en-US" sz="1200" baseline="0" dirty="0"/>
              <a:t>To reproduce the background effects on this slide, do the following:</a:t>
            </a:r>
          </a:p>
          <a:p>
            <a:pPr marL="228600" lvl="0" indent="-228600">
              <a:buFont typeface="+mj-lt"/>
              <a:buAutoNum type="arabicPeriod"/>
            </a:pPr>
            <a:r>
              <a:rPr lang="en-US" sz="1200" kern="1200" dirty="0">
                <a:solidFill>
                  <a:schemeClr val="tx1"/>
                </a:solidFill>
                <a:latin typeface="+mn-lt"/>
                <a:ea typeface="+mn-ea"/>
                <a:cs typeface="+mn-cs"/>
              </a:rPr>
              <a:t>Right-click the slide background area, and then click </a:t>
            </a:r>
            <a:r>
              <a:rPr lang="en-US" sz="1200" b="1" kern="1200" dirty="0">
                <a:solidFill>
                  <a:schemeClr val="tx1"/>
                </a:solidFill>
                <a:latin typeface="+mn-lt"/>
                <a:ea typeface="+mn-ea"/>
                <a:cs typeface="+mn-cs"/>
              </a:rPr>
              <a:t>Format Background</a:t>
            </a:r>
            <a:r>
              <a:rPr lang="en-US" sz="1200" kern="1200" dirty="0">
                <a:solidFill>
                  <a:schemeClr val="tx1"/>
                </a:solidFill>
                <a:latin typeface="+mn-lt"/>
                <a:ea typeface="+mn-ea"/>
                <a:cs typeface="+mn-cs"/>
              </a:rPr>
              <a:t>. In the </a:t>
            </a:r>
            <a:r>
              <a:rPr lang="en-US" sz="1200" b="1" kern="1200" dirty="0">
                <a:solidFill>
                  <a:schemeClr val="tx1"/>
                </a:solidFill>
                <a:latin typeface="+mn-lt"/>
                <a:ea typeface="+mn-ea"/>
                <a:cs typeface="+mn-cs"/>
              </a:rPr>
              <a:t>Format Background </a:t>
            </a:r>
            <a:r>
              <a:rPr lang="en-US" sz="1200" kern="1200" dirty="0">
                <a:solidFill>
                  <a:schemeClr val="tx1"/>
                </a:solidFill>
                <a:latin typeface="+mn-lt"/>
                <a:ea typeface="+mn-ea"/>
                <a:cs typeface="+mn-cs"/>
              </a:rPr>
              <a:t>dialog box, click </a:t>
            </a:r>
            <a:r>
              <a:rPr lang="en-US" sz="1200" b="1" kern="1200" dirty="0">
                <a:solidFill>
                  <a:schemeClr val="tx1"/>
                </a:solidFill>
                <a:latin typeface="+mn-lt"/>
                <a:ea typeface="+mn-ea"/>
                <a:cs typeface="+mn-cs"/>
              </a:rPr>
              <a:t>Fill</a:t>
            </a:r>
            <a:r>
              <a:rPr lang="en-US" sz="1200" kern="1200" dirty="0">
                <a:solidFill>
                  <a:schemeClr val="tx1"/>
                </a:solidFill>
                <a:latin typeface="+mn-lt"/>
                <a:ea typeface="+mn-ea"/>
                <a:cs typeface="+mn-cs"/>
              </a:rPr>
              <a:t> in the left pane, select </a:t>
            </a:r>
            <a:r>
              <a:rPr lang="en-US" sz="1200" b="1" kern="1200" dirty="0">
                <a:solidFill>
                  <a:schemeClr val="tx1"/>
                </a:solidFill>
                <a:latin typeface="+mn-lt"/>
                <a:ea typeface="+mn-ea"/>
                <a:cs typeface="+mn-cs"/>
              </a:rPr>
              <a:t>Gradient fill</a:t>
            </a:r>
            <a:r>
              <a:rPr lang="en-US" sz="1200" kern="1200" dirty="0">
                <a:solidFill>
                  <a:schemeClr val="tx1"/>
                </a:solidFill>
                <a:latin typeface="+mn-lt"/>
                <a:ea typeface="+mn-ea"/>
                <a:cs typeface="+mn-cs"/>
              </a:rPr>
              <a:t> in the </a:t>
            </a:r>
            <a:r>
              <a:rPr lang="en-US" sz="1200" b="1" kern="1200" dirty="0">
                <a:solidFill>
                  <a:schemeClr val="tx1"/>
                </a:solidFill>
                <a:latin typeface="+mn-lt"/>
                <a:ea typeface="+mn-ea"/>
                <a:cs typeface="+mn-cs"/>
              </a:rPr>
              <a:t>Fill</a:t>
            </a:r>
            <a:r>
              <a:rPr lang="en-US" sz="1200" kern="1200" dirty="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a:solidFill>
                  <a:schemeClr val="tx1"/>
                </a:solidFill>
                <a:latin typeface="+mn-lt"/>
                <a:ea typeface="+mn-ea"/>
                <a:cs typeface="+mn-cs"/>
              </a:rPr>
              <a:t>In the </a:t>
            </a:r>
            <a:r>
              <a:rPr lang="en-US" sz="1200" b="1" kern="1200" dirty="0">
                <a:solidFill>
                  <a:schemeClr val="tx1"/>
                </a:solidFill>
                <a:latin typeface="+mn-lt"/>
                <a:ea typeface="+mn-ea"/>
                <a:cs typeface="+mn-cs"/>
              </a:rPr>
              <a:t>Type</a:t>
            </a:r>
            <a:r>
              <a:rPr lang="en-US" sz="1200" kern="1200" dirty="0">
                <a:solidFill>
                  <a:schemeClr val="tx1"/>
                </a:solidFill>
                <a:latin typeface="+mn-lt"/>
                <a:ea typeface="+mn-ea"/>
                <a:cs typeface="+mn-cs"/>
              </a:rPr>
              <a:t> list, select </a:t>
            </a:r>
            <a:r>
              <a:rPr lang="en-US" sz="1200" b="1" kern="1200" dirty="0">
                <a:solidFill>
                  <a:schemeClr val="tx1"/>
                </a:solidFill>
                <a:latin typeface="+mn-lt"/>
                <a:ea typeface="+mn-ea"/>
                <a:cs typeface="+mn-cs"/>
              </a:rPr>
              <a:t>Linear</a:t>
            </a:r>
            <a:r>
              <a:rPr lang="en-US" sz="1200" kern="1200" dirty="0">
                <a:solidFill>
                  <a:schemeClr val="tx1"/>
                </a:solidFill>
                <a:latin typeface="+mn-lt"/>
                <a:ea typeface="+mn-ea"/>
                <a:cs typeface="+mn-cs"/>
              </a:rPr>
              <a:t>.</a:t>
            </a:r>
          </a:p>
          <a:p>
            <a:pPr marL="685800" lvl="1" indent="-228600">
              <a:buFont typeface="Arial" pitchFamily="34" charset="0"/>
              <a:buChar char="•"/>
            </a:pPr>
            <a:r>
              <a:rPr lang="en-US" sz="1200" kern="1200" dirty="0">
                <a:solidFill>
                  <a:schemeClr val="tx1"/>
                </a:solidFill>
                <a:latin typeface="+mn-lt"/>
                <a:ea typeface="+mn-ea"/>
                <a:cs typeface="+mn-cs"/>
              </a:rPr>
              <a:t>Click the button next to </a:t>
            </a:r>
            <a:r>
              <a:rPr lang="en-US" sz="1200" b="1" kern="1200" dirty="0">
                <a:solidFill>
                  <a:schemeClr val="tx1"/>
                </a:solidFill>
                <a:latin typeface="+mn-lt"/>
                <a:ea typeface="+mn-ea"/>
                <a:cs typeface="+mn-cs"/>
              </a:rPr>
              <a:t>Direction</a:t>
            </a:r>
            <a:r>
              <a:rPr lang="en-US" sz="1200" kern="1200" dirty="0">
                <a:solidFill>
                  <a:schemeClr val="tx1"/>
                </a:solidFill>
                <a:latin typeface="+mn-lt"/>
                <a:ea typeface="+mn-ea"/>
                <a:cs typeface="+mn-cs"/>
              </a:rPr>
              <a:t>, and then click </a:t>
            </a:r>
            <a:r>
              <a:rPr lang="en-US" sz="1200" b="1" kern="1200" dirty="0">
                <a:solidFill>
                  <a:schemeClr val="tx1"/>
                </a:solidFill>
                <a:latin typeface="+mn-lt"/>
                <a:ea typeface="+mn-ea"/>
                <a:cs typeface="+mn-cs"/>
              </a:rPr>
              <a:t>Linear Down </a:t>
            </a:r>
            <a:r>
              <a:rPr lang="en-US" sz="1200" b="0" kern="1200" dirty="0">
                <a:solidFill>
                  <a:schemeClr val="tx1"/>
                </a:solidFill>
                <a:latin typeface="+mn-lt"/>
                <a:ea typeface="+mn-ea"/>
                <a:cs typeface="+mn-cs"/>
              </a:rPr>
              <a:t>(first row, second option from the left).</a:t>
            </a:r>
          </a:p>
          <a:p>
            <a:pPr marL="228600" lvl="0" indent="-228600">
              <a:buFont typeface="+mj-lt"/>
              <a:buAutoNum type="arabicPeriod"/>
            </a:pPr>
            <a:r>
              <a:rPr lang="en-US" sz="1200" kern="1200" dirty="0">
                <a:solidFill>
                  <a:schemeClr val="tx1"/>
                </a:solidFill>
                <a:latin typeface="+mn-lt"/>
                <a:ea typeface="+mn-ea"/>
                <a:cs typeface="+mn-cs"/>
              </a:rPr>
              <a:t>Under </a:t>
            </a:r>
            <a:r>
              <a:rPr lang="en-US" sz="1200" b="1" kern="1200" dirty="0">
                <a:solidFill>
                  <a:schemeClr val="tx1"/>
                </a:solidFill>
                <a:latin typeface="+mn-lt"/>
                <a:ea typeface="+mn-ea"/>
                <a:cs typeface="+mn-cs"/>
              </a:rPr>
              <a:t>Gradient stops</a:t>
            </a:r>
            <a:r>
              <a:rPr lang="en-US" sz="1200" kern="1200" dirty="0">
                <a:solidFill>
                  <a:schemeClr val="tx1"/>
                </a:solidFill>
                <a:latin typeface="+mn-lt"/>
                <a:ea typeface="+mn-ea"/>
                <a:cs typeface="+mn-cs"/>
              </a:rPr>
              <a:t>, click </a:t>
            </a:r>
            <a:r>
              <a:rPr lang="en-US" sz="1200" b="1" kern="1200" dirty="0">
                <a:solidFill>
                  <a:schemeClr val="tx1"/>
                </a:solidFill>
                <a:latin typeface="+mn-lt"/>
                <a:ea typeface="+mn-ea"/>
                <a:cs typeface="+mn-cs"/>
              </a:rPr>
              <a:t>Add gradient stop</a:t>
            </a:r>
            <a:r>
              <a:rPr lang="en-US" sz="1200" b="0" kern="1200" dirty="0">
                <a:solidFill>
                  <a:schemeClr val="tx1"/>
                </a:solidFill>
                <a:latin typeface="+mn-lt"/>
                <a:ea typeface="+mn-ea"/>
                <a:cs typeface="+mn-cs"/>
              </a:rPr>
              <a:t> or </a:t>
            </a:r>
            <a:r>
              <a:rPr lang="en-US" sz="1200" b="1" kern="1200" dirty="0">
                <a:solidFill>
                  <a:schemeClr val="tx1"/>
                </a:solidFill>
                <a:latin typeface="+mn-lt"/>
                <a:ea typeface="+mn-ea"/>
                <a:cs typeface="+mn-cs"/>
              </a:rPr>
              <a:t>Remove gradient stop</a:t>
            </a:r>
            <a:r>
              <a:rPr lang="en-US" sz="1200" kern="1200" dirty="0">
                <a:solidFill>
                  <a:schemeClr val="tx1"/>
                </a:solidFill>
                <a:latin typeface="+mn-lt"/>
                <a:ea typeface="+mn-ea"/>
                <a:cs typeface="+mn-cs"/>
              </a:rPr>
              <a:t> until two stops appear on the slider, then customize the gradient stops as follows:</a:t>
            </a:r>
          </a:p>
          <a:p>
            <a:pPr marL="685800" lvl="1" indent="-228600">
              <a:buFont typeface="Arial" pitchFamily="34" charset="0"/>
              <a:buChar char="•"/>
            </a:pPr>
            <a:r>
              <a:rPr lang="en-US" sz="1200" kern="1200" dirty="0">
                <a:solidFill>
                  <a:schemeClr val="tx1"/>
                </a:solidFill>
                <a:latin typeface="+mn-lt"/>
                <a:ea typeface="+mn-ea"/>
                <a:cs typeface="+mn-cs"/>
              </a:rPr>
              <a:t>Select </a:t>
            </a:r>
            <a:r>
              <a:rPr lang="en-US" sz="1200" b="0" kern="1200" dirty="0">
                <a:solidFill>
                  <a:schemeClr val="tx1"/>
                </a:solidFill>
                <a:latin typeface="+mn-lt"/>
                <a:ea typeface="+mn-ea"/>
                <a:cs typeface="+mn-cs"/>
              </a:rPr>
              <a:t>the first stop in the slider</a:t>
            </a:r>
            <a:r>
              <a:rPr lang="en-US" sz="1200" kern="1200" dirty="0">
                <a:solidFill>
                  <a:schemeClr val="tx1"/>
                </a:solidFill>
                <a:latin typeface="+mn-lt"/>
                <a:ea typeface="+mn-ea"/>
                <a:cs typeface="+mn-cs"/>
              </a:rPr>
              <a:t>, and then do the following:</a:t>
            </a:r>
          </a:p>
          <a:p>
            <a:pPr marL="1143000" lvl="2" indent="-228600">
              <a:buFont typeface="Arial" pitchFamily="34" charset="0"/>
              <a:buChar char="•"/>
            </a:pPr>
            <a:r>
              <a:rPr lang="en-US" sz="1200" kern="1200" dirty="0">
                <a:solidFill>
                  <a:schemeClr val="tx1"/>
                </a:solidFill>
                <a:latin typeface="+mn-lt"/>
                <a:ea typeface="+mn-ea"/>
                <a:cs typeface="+mn-cs"/>
              </a:rPr>
              <a:t>In the </a:t>
            </a:r>
            <a:r>
              <a:rPr lang="en-US" sz="1200" b="1" kern="1200" dirty="0">
                <a:solidFill>
                  <a:schemeClr val="tx1"/>
                </a:solidFill>
                <a:latin typeface="+mn-lt"/>
                <a:ea typeface="+mn-ea"/>
                <a:cs typeface="+mn-cs"/>
              </a:rPr>
              <a:t>Position </a:t>
            </a:r>
            <a:r>
              <a:rPr lang="en-US" sz="1200" kern="1200" dirty="0">
                <a:solidFill>
                  <a:schemeClr val="tx1"/>
                </a:solidFill>
                <a:latin typeface="+mn-lt"/>
                <a:ea typeface="+mn-ea"/>
                <a:cs typeface="+mn-cs"/>
              </a:rPr>
              <a:t>box, enter </a:t>
            </a:r>
            <a:r>
              <a:rPr lang="en-US" sz="1200" b="1" kern="1200" dirty="0">
                <a:solidFill>
                  <a:schemeClr val="tx1"/>
                </a:solidFill>
                <a:latin typeface="+mn-lt"/>
                <a:ea typeface="+mn-ea"/>
                <a:cs typeface="+mn-cs"/>
              </a:rPr>
              <a:t>0%</a:t>
            </a:r>
            <a:r>
              <a:rPr lang="en-US" sz="1200" kern="1200" dirty="0">
                <a:solidFill>
                  <a:schemeClr val="tx1"/>
                </a:solidFill>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tx1"/>
                </a:solidFill>
                <a:latin typeface="+mn-lt"/>
                <a:ea typeface="+mn-ea"/>
                <a:cs typeface="+mn-cs"/>
              </a:rPr>
              <a:t>Click the button next to </a:t>
            </a:r>
            <a:r>
              <a:rPr lang="en-US" sz="1200" b="1" kern="1200" dirty="0">
                <a:solidFill>
                  <a:schemeClr val="tx1"/>
                </a:solidFill>
                <a:latin typeface="+mn-lt"/>
                <a:ea typeface="+mn-ea"/>
                <a:cs typeface="+mn-cs"/>
              </a:rPr>
              <a:t>Color</a:t>
            </a:r>
            <a:r>
              <a:rPr lang="en-US" sz="1200" b="0" kern="1200" dirty="0">
                <a:solidFill>
                  <a:schemeClr val="tx1"/>
                </a:solidFill>
                <a:latin typeface="+mn-lt"/>
                <a:ea typeface="+mn-ea"/>
                <a:cs typeface="+mn-cs"/>
              </a:rPr>
              <a:t>, </a:t>
            </a:r>
            <a:r>
              <a:rPr lang="en-US" sz="1200" dirty="0"/>
              <a:t>click </a:t>
            </a:r>
            <a:r>
              <a:rPr lang="en-US" sz="1200" b="1" dirty="0"/>
              <a:t>More Colors</a:t>
            </a:r>
            <a:r>
              <a:rPr lang="en-US" sz="1200" dirty="0"/>
              <a:t>, and then in the </a:t>
            </a:r>
            <a:r>
              <a:rPr lang="en-US" sz="1200" b="1" dirty="0"/>
              <a:t>Colors</a:t>
            </a:r>
            <a:r>
              <a:rPr lang="en-US" sz="1200" dirty="0"/>
              <a:t> dialog box, on the </a:t>
            </a:r>
            <a:r>
              <a:rPr lang="en-US" sz="1200" b="1" dirty="0"/>
              <a:t>Custom</a:t>
            </a:r>
            <a:r>
              <a:rPr lang="en-US" sz="1200" dirty="0"/>
              <a:t> tab, enter values for Red: </a:t>
            </a:r>
            <a:r>
              <a:rPr lang="en-US" sz="1200" b="1" dirty="0"/>
              <a:t>130</a:t>
            </a:r>
            <a:r>
              <a:rPr lang="en-US" sz="1200" dirty="0"/>
              <a:t>, Green: </a:t>
            </a:r>
            <a:r>
              <a:rPr lang="en-US" sz="1200" b="1" dirty="0"/>
              <a:t>126</a:t>
            </a:r>
            <a:r>
              <a:rPr lang="en-US" sz="1200" dirty="0"/>
              <a:t>, and Blue: </a:t>
            </a:r>
            <a:r>
              <a:rPr lang="en-US" sz="1200" b="1" dirty="0"/>
              <a:t>102</a:t>
            </a:r>
            <a:r>
              <a:rPr lang="en-US" sz="1200" dirty="0"/>
              <a:t>.</a:t>
            </a:r>
          </a:p>
          <a:p>
            <a:pPr marL="685800" lvl="1" indent="-228600">
              <a:buFont typeface="Arial" pitchFamily="34" charset="0"/>
              <a:buChar char="•"/>
            </a:pPr>
            <a:r>
              <a:rPr lang="en-US" sz="1200" kern="1200" dirty="0">
                <a:solidFill>
                  <a:schemeClr val="tx1"/>
                </a:solidFill>
                <a:latin typeface="+mn-lt"/>
                <a:ea typeface="+mn-ea"/>
                <a:cs typeface="+mn-cs"/>
              </a:rPr>
              <a:t>Select </a:t>
            </a:r>
            <a:r>
              <a:rPr lang="en-US" sz="1200" b="0" kern="1200" dirty="0">
                <a:solidFill>
                  <a:schemeClr val="tx1"/>
                </a:solidFill>
                <a:latin typeface="+mn-lt"/>
                <a:ea typeface="+mn-ea"/>
                <a:cs typeface="+mn-cs"/>
              </a:rPr>
              <a:t>the last stop on the slider, </a:t>
            </a:r>
            <a:r>
              <a:rPr lang="en-US" sz="1200" kern="1200" dirty="0">
                <a:solidFill>
                  <a:schemeClr val="tx1"/>
                </a:solidFill>
                <a:latin typeface="+mn-lt"/>
                <a:ea typeface="+mn-ea"/>
                <a:cs typeface="+mn-cs"/>
              </a:rPr>
              <a:t>and then do the following: </a:t>
            </a:r>
          </a:p>
          <a:p>
            <a:pPr marL="1143000" lvl="2" indent="-228600">
              <a:buFont typeface="Arial" pitchFamily="34" charset="0"/>
              <a:buChar char="•"/>
            </a:pPr>
            <a:r>
              <a:rPr lang="en-US" sz="1200" kern="1200" dirty="0">
                <a:solidFill>
                  <a:schemeClr val="tx1"/>
                </a:solidFill>
                <a:latin typeface="+mn-lt"/>
                <a:ea typeface="+mn-ea"/>
                <a:cs typeface="+mn-cs"/>
              </a:rPr>
              <a:t>In the </a:t>
            </a:r>
            <a:r>
              <a:rPr lang="en-US" sz="1200" b="1" kern="1200" dirty="0">
                <a:solidFill>
                  <a:schemeClr val="tx1"/>
                </a:solidFill>
                <a:latin typeface="+mn-lt"/>
                <a:ea typeface="+mn-ea"/>
                <a:cs typeface="+mn-cs"/>
              </a:rPr>
              <a:t>Position </a:t>
            </a:r>
            <a:r>
              <a:rPr lang="en-US" sz="1200" kern="1200" dirty="0">
                <a:solidFill>
                  <a:schemeClr val="tx1"/>
                </a:solidFill>
                <a:latin typeface="+mn-lt"/>
                <a:ea typeface="+mn-ea"/>
                <a:cs typeface="+mn-cs"/>
              </a:rPr>
              <a:t>box, enter </a:t>
            </a:r>
            <a:r>
              <a:rPr lang="en-US" sz="1200" b="1" kern="1200" dirty="0">
                <a:solidFill>
                  <a:schemeClr val="tx1"/>
                </a:solidFill>
                <a:latin typeface="+mn-lt"/>
                <a:ea typeface="+mn-ea"/>
                <a:cs typeface="+mn-cs"/>
              </a:rPr>
              <a:t>71%</a:t>
            </a:r>
            <a:r>
              <a:rPr lang="en-US" sz="1200" kern="1200" dirty="0">
                <a:solidFill>
                  <a:schemeClr val="tx1"/>
                </a:solidFill>
                <a:latin typeface="+mn-lt"/>
                <a:ea typeface="+mn-ea"/>
                <a:cs typeface="+mn-cs"/>
              </a:rPr>
              <a:t>.</a:t>
            </a:r>
          </a:p>
          <a:p>
            <a:pPr marL="1143000" lvl="2" indent="-228600">
              <a:buFont typeface="Arial" pitchFamily="34" charset="0"/>
              <a:buChar char="•"/>
            </a:pPr>
            <a:r>
              <a:rPr lang="en-US" sz="1200" kern="1200" dirty="0">
                <a:solidFill>
                  <a:schemeClr val="tx1"/>
                </a:solidFill>
                <a:latin typeface="+mn-lt"/>
                <a:ea typeface="+mn-ea"/>
                <a:cs typeface="+mn-cs"/>
              </a:rPr>
              <a:t>Click the button next to </a:t>
            </a:r>
            <a:r>
              <a:rPr lang="en-US" sz="1200" b="1" kern="1200" dirty="0">
                <a:solidFill>
                  <a:schemeClr val="tx1"/>
                </a:solidFill>
                <a:latin typeface="+mn-lt"/>
                <a:ea typeface="+mn-ea"/>
                <a:cs typeface="+mn-cs"/>
              </a:rPr>
              <a:t>Color</a:t>
            </a:r>
            <a:r>
              <a:rPr lang="en-US" sz="1200" b="0" kern="1200" dirty="0">
                <a:solidFill>
                  <a:schemeClr val="tx1"/>
                </a:solidFill>
                <a:latin typeface="+mn-lt"/>
                <a:ea typeface="+mn-ea"/>
                <a:cs typeface="+mn-cs"/>
              </a:rPr>
              <a:t>, and then </a:t>
            </a:r>
            <a:r>
              <a:rPr lang="en-US" sz="1200" kern="1200" dirty="0">
                <a:solidFill>
                  <a:schemeClr val="tx1"/>
                </a:solidFill>
                <a:latin typeface="+mn-lt"/>
                <a:ea typeface="+mn-ea"/>
                <a:cs typeface="+mn-cs"/>
              </a:rPr>
              <a:t>click </a:t>
            </a:r>
            <a:r>
              <a:rPr lang="en-US" sz="1200" b="1" kern="1200" dirty="0">
                <a:solidFill>
                  <a:schemeClr val="tx1"/>
                </a:solidFill>
                <a:latin typeface="+mn-lt"/>
                <a:ea typeface="+mn-ea"/>
                <a:cs typeface="+mn-cs"/>
              </a:rPr>
              <a:t>Black, Text 1</a:t>
            </a:r>
            <a:r>
              <a:rPr lang="en-US" sz="1200" b="1" kern="1200" baseline="0" dirty="0">
                <a:solidFill>
                  <a:schemeClr val="tx1"/>
                </a:solidFill>
                <a:latin typeface="+mn-lt"/>
                <a:ea typeface="+mn-ea"/>
                <a:cs typeface="+mn-cs"/>
              </a:rPr>
              <a:t> </a:t>
            </a:r>
            <a:r>
              <a:rPr lang="en-US" sz="1200" b="0" kern="1200" baseline="0" dirty="0">
                <a:solidFill>
                  <a:schemeClr val="tx1"/>
                </a:solidFill>
                <a:latin typeface="+mn-lt"/>
                <a:ea typeface="+mn-ea"/>
                <a:cs typeface="+mn-cs"/>
              </a:rPr>
              <a:t>(first row, second option from the left). </a:t>
            </a:r>
          </a:p>
          <a:p>
            <a:endParaRPr lang="en-US" sz="1200" dirty="0"/>
          </a:p>
        </p:txBody>
      </p:sp>
      <p:sp>
        <p:nvSpPr>
          <p:cNvPr id="6" name="Slide Image Placeholder 5"/>
          <p:cNvSpPr>
            <a:spLocks noGrp="1" noRot="1" noChangeAspect="1"/>
          </p:cNvSpPr>
          <p:nvPr>
            <p:ph type="sldImg"/>
          </p:nvPr>
        </p:nvSpPr>
        <p:spPr>
          <a:xfrm>
            <a:off x="533400" y="460375"/>
            <a:ext cx="3144838" cy="2359025"/>
          </a:xfrm>
        </p:spPr>
      </p:sp>
    </p:spTree>
    <p:extLst>
      <p:ext uri="{BB962C8B-B14F-4D97-AF65-F5344CB8AC3E}">
        <p14:creationId xmlns:p14="http://schemas.microsoft.com/office/powerpoint/2010/main" val="1080599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66074-CEC2-4EBF-B1F3-E97A96BEB2E0}" type="slidenum">
              <a:rPr lang="en-US" smtClean="0"/>
              <a:t>3</a:t>
            </a:fld>
            <a:endParaRPr lang="en-US"/>
          </a:p>
        </p:txBody>
      </p:sp>
    </p:spTree>
    <p:extLst>
      <p:ext uri="{BB962C8B-B14F-4D97-AF65-F5344CB8AC3E}">
        <p14:creationId xmlns:p14="http://schemas.microsoft.com/office/powerpoint/2010/main" val="1500792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66074-CEC2-4EBF-B1F3-E97A96BEB2E0}" type="slidenum">
              <a:rPr lang="en-US" smtClean="0"/>
              <a:t>6</a:t>
            </a:fld>
            <a:endParaRPr lang="en-US"/>
          </a:p>
        </p:txBody>
      </p:sp>
    </p:spTree>
    <p:extLst>
      <p:ext uri="{BB962C8B-B14F-4D97-AF65-F5344CB8AC3E}">
        <p14:creationId xmlns:p14="http://schemas.microsoft.com/office/powerpoint/2010/main" val="3040529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66074-CEC2-4EBF-B1F3-E97A96BEB2E0}" type="slidenum">
              <a:rPr lang="en-US" smtClean="0"/>
              <a:t>7</a:t>
            </a:fld>
            <a:endParaRPr lang="en-US"/>
          </a:p>
        </p:txBody>
      </p:sp>
    </p:spTree>
    <p:extLst>
      <p:ext uri="{BB962C8B-B14F-4D97-AF65-F5344CB8AC3E}">
        <p14:creationId xmlns:p14="http://schemas.microsoft.com/office/powerpoint/2010/main" val="577284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6600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1677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2084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15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0414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6160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470730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39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922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1767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8995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4C7614-15A9-43A8-9E98-106A33ED6C41}" type="datetimeFigureOut">
              <a:rPr lang="en-US" smtClean="0">
                <a:solidFill>
                  <a:prstClr val="black">
                    <a:tint val="75000"/>
                  </a:prstClr>
                </a:solidFill>
              </a:rPr>
              <a:pPr/>
              <a:t>3/17/23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651506"/>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14400" y="0"/>
            <a:ext cx="10529888" cy="1295400"/>
          </a:xfrm>
          <a:solidFill>
            <a:schemeClr val="tx1"/>
          </a:solidFill>
        </p:spPr>
        <p:txBody>
          <a:bodyPr>
            <a:normAutofit/>
          </a:bodyPr>
          <a:lstStyle/>
          <a:p>
            <a:r>
              <a:rPr lang="en-US" sz="6000" dirty="0">
                <a:solidFill>
                  <a:schemeClr val="bg1"/>
                </a:solidFill>
                <a:latin typeface="Corbel"/>
                <a:cs typeface="Corbel"/>
              </a:rPr>
              <a:t>Corn: A Golden Nugget</a:t>
            </a:r>
          </a:p>
        </p:txBody>
      </p:sp>
      <p:pic>
        <p:nvPicPr>
          <p:cNvPr id="10" name="Content Placeholder 9" descr="6027489002_e74aebab93_b.jpg"/>
          <p:cNvPicPr>
            <a:picLocks noGrp="1" noChangeAspect="1"/>
          </p:cNvPicPr>
          <p:nvPr>
            <p:ph idx="1"/>
          </p:nvPr>
        </p:nvPicPr>
        <p:blipFill>
          <a:blip r:embed="rId2">
            <a:extLst>
              <a:ext uri="{28A0092B-C50C-407E-A947-70E740481C1C}">
                <a14:useLocalDpi xmlns:a14="http://schemas.microsoft.com/office/drawing/2010/main" val="0"/>
              </a:ext>
            </a:extLst>
          </a:blip>
          <a:srcRect l="-86303" r="-86303"/>
          <a:stretch>
            <a:fillRect/>
          </a:stretch>
        </p:blipFill>
        <p:spPr>
          <a:xfrm>
            <a:off x="-914400" y="1295400"/>
            <a:ext cx="10529888" cy="5791200"/>
          </a:xfrm>
          <a:solidFill>
            <a:srgbClr val="000000"/>
          </a:solidFill>
        </p:spPr>
      </p:pic>
    </p:spTree>
    <p:extLst>
      <p:ext uri="{BB962C8B-B14F-4D97-AF65-F5344CB8AC3E}">
        <p14:creationId xmlns:p14="http://schemas.microsoft.com/office/powerpoint/2010/main" val="244640275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7E66"/>
            </a:gs>
            <a:gs pos="71000">
              <a:schemeClr val="tx1"/>
            </a:gs>
          </a:gsLst>
          <a:lin ang="5400000" scaled="1"/>
          <a:tileRect/>
        </a:gradFill>
        <a:effectLst/>
      </p:bgPr>
    </p:bg>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2573850156"/>
              </p:ext>
            </p:extLst>
          </p:nvPr>
        </p:nvGraphicFramePr>
        <p:xfrm>
          <a:off x="381000" y="1981200"/>
          <a:ext cx="84582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381000" y="381000"/>
            <a:ext cx="8534400" cy="830997"/>
          </a:xfrm>
          <a:prstGeom prst="rect">
            <a:avLst/>
          </a:prstGeom>
          <a:noFill/>
        </p:spPr>
        <p:txBody>
          <a:bodyPr wrap="square" rtlCol="0">
            <a:spAutoFit/>
          </a:bodyPr>
          <a:lstStyle/>
          <a:p>
            <a:r>
              <a:rPr lang="en-US" sz="2400" dirty="0">
                <a:solidFill>
                  <a:schemeClr val="bg1"/>
                </a:solidFill>
                <a:latin typeface="Corbel"/>
                <a:cs typeface="Corbel"/>
              </a:rPr>
              <a:t>Different corn varieties are grown to meet various food and production needs. Corn is classified by its kernel type. </a:t>
            </a:r>
          </a:p>
        </p:txBody>
      </p:sp>
    </p:spTree>
    <p:extLst>
      <p:ext uri="{BB962C8B-B14F-4D97-AF65-F5344CB8AC3E}">
        <p14:creationId xmlns:p14="http://schemas.microsoft.com/office/powerpoint/2010/main" val="7199130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1">
                                            <p:graphicEl>
                                              <a:dgm id="{ACBF4AF3-FAB8-444C-81AB-52C89640E279}"/>
                                            </p:graphicEl>
                                          </p:spTgt>
                                        </p:tgtEl>
                                        <p:attrNameLst>
                                          <p:attrName>style.visibility</p:attrName>
                                        </p:attrNameLst>
                                      </p:cBhvr>
                                      <p:to>
                                        <p:strVal val="visible"/>
                                      </p:to>
                                    </p:set>
                                    <p:anim calcmode="lin" valueType="num">
                                      <p:cBhvr>
                                        <p:cTn id="7" dur="1000" fill="hold"/>
                                        <p:tgtEl>
                                          <p:spTgt spid="11">
                                            <p:graphicEl>
                                              <a:dgm id="{ACBF4AF3-FAB8-444C-81AB-52C89640E279}"/>
                                            </p:graphicEl>
                                          </p:spTgt>
                                        </p:tgtEl>
                                        <p:attrNameLst>
                                          <p:attrName>ppt_w</p:attrName>
                                        </p:attrNameLst>
                                      </p:cBhvr>
                                      <p:tavLst>
                                        <p:tav tm="0">
                                          <p:val>
                                            <p:strVal val="#ppt_w+.3"/>
                                          </p:val>
                                        </p:tav>
                                        <p:tav tm="100000">
                                          <p:val>
                                            <p:strVal val="#ppt_w"/>
                                          </p:val>
                                        </p:tav>
                                      </p:tavLst>
                                    </p:anim>
                                    <p:anim calcmode="lin" valueType="num">
                                      <p:cBhvr>
                                        <p:cTn id="8" dur="1000" fill="hold"/>
                                        <p:tgtEl>
                                          <p:spTgt spid="11">
                                            <p:graphicEl>
                                              <a:dgm id="{ACBF4AF3-FAB8-444C-81AB-52C89640E279}"/>
                                            </p:graphicEl>
                                          </p:spTgt>
                                        </p:tgtEl>
                                        <p:attrNameLst>
                                          <p:attrName>ppt_h</p:attrName>
                                        </p:attrNameLst>
                                      </p:cBhvr>
                                      <p:tavLst>
                                        <p:tav tm="0">
                                          <p:val>
                                            <p:strVal val="#ppt_h"/>
                                          </p:val>
                                        </p:tav>
                                        <p:tav tm="100000">
                                          <p:val>
                                            <p:strVal val="#ppt_h"/>
                                          </p:val>
                                        </p:tav>
                                      </p:tavLst>
                                    </p:anim>
                                    <p:animEffect transition="in" filter="fade">
                                      <p:cBhvr>
                                        <p:cTn id="9" dur="1000"/>
                                        <p:tgtEl>
                                          <p:spTgt spid="11">
                                            <p:graphicEl>
                                              <a:dgm id="{ACBF4AF3-FAB8-444C-81AB-52C89640E279}"/>
                                            </p:graphicEl>
                                          </p:spTgt>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graphicEl>
                                              <a:dgm id="{C43EB61A-2E04-409F-8F87-79F190ED3CE0}"/>
                                            </p:graphicEl>
                                          </p:spTgt>
                                        </p:tgtEl>
                                        <p:attrNameLst>
                                          <p:attrName>style.visibility</p:attrName>
                                        </p:attrNameLst>
                                      </p:cBhvr>
                                      <p:to>
                                        <p:strVal val="visible"/>
                                      </p:to>
                                    </p:set>
                                    <p:animEffect transition="in" filter="fade">
                                      <p:cBhvr>
                                        <p:cTn id="13" dur="1000"/>
                                        <p:tgtEl>
                                          <p:spTgt spid="11">
                                            <p:graphicEl>
                                              <a:dgm id="{C43EB61A-2E04-409F-8F87-79F190ED3CE0}"/>
                                            </p:graphicEl>
                                          </p:spTgt>
                                        </p:tgtEl>
                                      </p:cBhvr>
                                    </p:animEffect>
                                    <p:anim calcmode="lin" valueType="num">
                                      <p:cBhvr>
                                        <p:cTn id="14" dur="1000" fill="hold"/>
                                        <p:tgtEl>
                                          <p:spTgt spid="11">
                                            <p:graphicEl>
                                              <a:dgm id="{C43EB61A-2E04-409F-8F87-79F190ED3CE0}"/>
                                            </p:graphicEl>
                                          </p:spTgt>
                                        </p:tgtEl>
                                        <p:attrNameLst>
                                          <p:attrName>ppt_x</p:attrName>
                                        </p:attrNameLst>
                                      </p:cBhvr>
                                      <p:tavLst>
                                        <p:tav tm="0">
                                          <p:val>
                                            <p:strVal val="#ppt_x"/>
                                          </p:val>
                                        </p:tav>
                                        <p:tav tm="100000">
                                          <p:val>
                                            <p:strVal val="#ppt_x"/>
                                          </p:val>
                                        </p:tav>
                                      </p:tavLst>
                                    </p:anim>
                                    <p:anim calcmode="lin" valueType="num">
                                      <p:cBhvr>
                                        <p:cTn id="15" dur="1000" fill="hold"/>
                                        <p:tgtEl>
                                          <p:spTgt spid="11">
                                            <p:graphicEl>
                                              <a:dgm id="{C43EB61A-2E04-409F-8F87-79F190ED3CE0}"/>
                                            </p:graphicEl>
                                          </p:spTgt>
                                        </p:tgtEl>
                                        <p:attrNameLst>
                                          <p:attrName>ppt_y</p:attrName>
                                        </p:attrNameLst>
                                      </p:cBhvr>
                                      <p:tavLst>
                                        <p:tav tm="0">
                                          <p:val>
                                            <p:strVal val="#ppt_y+.1"/>
                                          </p:val>
                                        </p:tav>
                                        <p:tav tm="100000">
                                          <p:val>
                                            <p:strVal val="#ppt_y"/>
                                          </p:val>
                                        </p:tav>
                                      </p:tavLst>
                                    </p:anim>
                                  </p:childTnLst>
                                </p:cTn>
                              </p:par>
                              <p:par>
                                <p:cTn id="16" presetID="12" presetClass="entr" presetSubtype="1" fill="hold" grpId="0" nodeType="withEffect">
                                  <p:stCondLst>
                                    <p:cond delay="0"/>
                                  </p:stCondLst>
                                  <p:childTnLst>
                                    <p:set>
                                      <p:cBhvr>
                                        <p:cTn id="17" dur="1" fill="hold">
                                          <p:stCondLst>
                                            <p:cond delay="0"/>
                                          </p:stCondLst>
                                        </p:cTn>
                                        <p:tgtEl>
                                          <p:spTgt spid="11">
                                            <p:graphicEl>
                                              <a:dgm id="{2572025E-E8B8-4F94-94D0-DC22D7F762FB}"/>
                                            </p:graphicEl>
                                          </p:spTgt>
                                        </p:tgtEl>
                                        <p:attrNameLst>
                                          <p:attrName>style.visibility</p:attrName>
                                        </p:attrNameLst>
                                      </p:cBhvr>
                                      <p:to>
                                        <p:strVal val="visible"/>
                                      </p:to>
                                    </p:set>
                                    <p:animEffect transition="in" filter="slide(fromTop)">
                                      <p:cBhvr>
                                        <p:cTn id="18" dur="1000"/>
                                        <p:tgtEl>
                                          <p:spTgt spid="11">
                                            <p:graphicEl>
                                              <a:dgm id="{2572025E-E8B8-4F94-94D0-DC22D7F762FB}"/>
                                            </p:graphicEl>
                                          </p:spTgt>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11">
                                            <p:graphicEl>
                                              <a:dgm id="{BF646D7A-C7D0-4489-A68F-61F32B7DB0C6}"/>
                                            </p:graphicEl>
                                          </p:spTgt>
                                        </p:tgtEl>
                                        <p:attrNameLst>
                                          <p:attrName>style.visibility</p:attrName>
                                        </p:attrNameLst>
                                      </p:cBhvr>
                                      <p:to>
                                        <p:strVal val="visible"/>
                                      </p:to>
                                    </p:set>
                                    <p:animEffect transition="in" filter="fade">
                                      <p:cBhvr>
                                        <p:cTn id="22" dur="1000"/>
                                        <p:tgtEl>
                                          <p:spTgt spid="11">
                                            <p:graphicEl>
                                              <a:dgm id="{BF646D7A-C7D0-4489-A68F-61F32B7DB0C6}"/>
                                            </p:graphicEl>
                                          </p:spTgt>
                                        </p:tgtEl>
                                      </p:cBhvr>
                                    </p:animEffect>
                                    <p:anim calcmode="lin" valueType="num">
                                      <p:cBhvr>
                                        <p:cTn id="23" dur="1000" fill="hold"/>
                                        <p:tgtEl>
                                          <p:spTgt spid="11">
                                            <p:graphicEl>
                                              <a:dgm id="{BF646D7A-C7D0-4489-A68F-61F32B7DB0C6}"/>
                                            </p:graphicEl>
                                          </p:spTgt>
                                        </p:tgtEl>
                                        <p:attrNameLst>
                                          <p:attrName>ppt_x</p:attrName>
                                        </p:attrNameLst>
                                      </p:cBhvr>
                                      <p:tavLst>
                                        <p:tav tm="0">
                                          <p:val>
                                            <p:strVal val="#ppt_x"/>
                                          </p:val>
                                        </p:tav>
                                        <p:tav tm="100000">
                                          <p:val>
                                            <p:strVal val="#ppt_x"/>
                                          </p:val>
                                        </p:tav>
                                      </p:tavLst>
                                    </p:anim>
                                    <p:anim calcmode="lin" valueType="num">
                                      <p:cBhvr>
                                        <p:cTn id="24" dur="1000" fill="hold"/>
                                        <p:tgtEl>
                                          <p:spTgt spid="11">
                                            <p:graphicEl>
                                              <a:dgm id="{BF646D7A-C7D0-4489-A68F-61F32B7DB0C6}"/>
                                            </p:graphicEl>
                                          </p:spTgt>
                                        </p:tgtEl>
                                        <p:attrNameLst>
                                          <p:attrName>ppt_y</p:attrName>
                                        </p:attrNameLst>
                                      </p:cBhvr>
                                      <p:tavLst>
                                        <p:tav tm="0">
                                          <p:val>
                                            <p:strVal val="#ppt_y+.1"/>
                                          </p:val>
                                        </p:tav>
                                        <p:tav tm="100000">
                                          <p:val>
                                            <p:strVal val="#ppt_y"/>
                                          </p:val>
                                        </p:tav>
                                      </p:tavLst>
                                    </p:anim>
                                  </p:childTnLst>
                                </p:cTn>
                              </p:par>
                              <p:par>
                                <p:cTn id="25" presetID="12" presetClass="entr" presetSubtype="1" fill="hold" grpId="0" nodeType="withEffect">
                                  <p:stCondLst>
                                    <p:cond delay="0"/>
                                  </p:stCondLst>
                                  <p:childTnLst>
                                    <p:set>
                                      <p:cBhvr>
                                        <p:cTn id="26" dur="1" fill="hold">
                                          <p:stCondLst>
                                            <p:cond delay="0"/>
                                          </p:stCondLst>
                                        </p:cTn>
                                        <p:tgtEl>
                                          <p:spTgt spid="11">
                                            <p:graphicEl>
                                              <a:dgm id="{E4B0666F-2CF1-4C21-A251-46E6EBFF7C1D}"/>
                                            </p:graphicEl>
                                          </p:spTgt>
                                        </p:tgtEl>
                                        <p:attrNameLst>
                                          <p:attrName>style.visibility</p:attrName>
                                        </p:attrNameLst>
                                      </p:cBhvr>
                                      <p:to>
                                        <p:strVal val="visible"/>
                                      </p:to>
                                    </p:set>
                                    <p:animEffect transition="in" filter="slide(fromTop)">
                                      <p:cBhvr>
                                        <p:cTn id="27" dur="1000"/>
                                        <p:tgtEl>
                                          <p:spTgt spid="11">
                                            <p:graphicEl>
                                              <a:dgm id="{E4B0666F-2CF1-4C21-A251-46E6EBFF7C1D}"/>
                                            </p:graphicEl>
                                          </p:spTgt>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11">
                                            <p:graphicEl>
                                              <a:dgm id="{41BC1ABA-1F87-4B1E-94EC-41724CD12655}"/>
                                            </p:graphicEl>
                                          </p:spTgt>
                                        </p:tgtEl>
                                        <p:attrNameLst>
                                          <p:attrName>style.visibility</p:attrName>
                                        </p:attrNameLst>
                                      </p:cBhvr>
                                      <p:to>
                                        <p:strVal val="visible"/>
                                      </p:to>
                                    </p:set>
                                    <p:animEffect transition="in" filter="fade">
                                      <p:cBhvr>
                                        <p:cTn id="31" dur="1000"/>
                                        <p:tgtEl>
                                          <p:spTgt spid="11">
                                            <p:graphicEl>
                                              <a:dgm id="{41BC1ABA-1F87-4B1E-94EC-41724CD12655}"/>
                                            </p:graphicEl>
                                          </p:spTgt>
                                        </p:tgtEl>
                                      </p:cBhvr>
                                    </p:animEffect>
                                    <p:anim calcmode="lin" valueType="num">
                                      <p:cBhvr>
                                        <p:cTn id="32" dur="1000" fill="hold"/>
                                        <p:tgtEl>
                                          <p:spTgt spid="11">
                                            <p:graphicEl>
                                              <a:dgm id="{41BC1ABA-1F87-4B1E-94EC-41724CD12655}"/>
                                            </p:graphicEl>
                                          </p:spTgt>
                                        </p:tgtEl>
                                        <p:attrNameLst>
                                          <p:attrName>ppt_x</p:attrName>
                                        </p:attrNameLst>
                                      </p:cBhvr>
                                      <p:tavLst>
                                        <p:tav tm="0">
                                          <p:val>
                                            <p:strVal val="#ppt_x"/>
                                          </p:val>
                                        </p:tav>
                                        <p:tav tm="100000">
                                          <p:val>
                                            <p:strVal val="#ppt_x"/>
                                          </p:val>
                                        </p:tav>
                                      </p:tavLst>
                                    </p:anim>
                                    <p:anim calcmode="lin" valueType="num">
                                      <p:cBhvr>
                                        <p:cTn id="33" dur="1000" fill="hold"/>
                                        <p:tgtEl>
                                          <p:spTgt spid="11">
                                            <p:graphicEl>
                                              <a:dgm id="{41BC1ABA-1F87-4B1E-94EC-41724CD12655}"/>
                                            </p:graphicEl>
                                          </p:spTgt>
                                        </p:tgtEl>
                                        <p:attrNameLst>
                                          <p:attrName>ppt_y</p:attrName>
                                        </p:attrNameLst>
                                      </p:cBhvr>
                                      <p:tavLst>
                                        <p:tav tm="0">
                                          <p:val>
                                            <p:strVal val="#ppt_y+.1"/>
                                          </p:val>
                                        </p:tav>
                                        <p:tav tm="100000">
                                          <p:val>
                                            <p:strVal val="#ppt_y"/>
                                          </p:val>
                                        </p:tav>
                                      </p:tavLst>
                                    </p:anim>
                                  </p:childTnLst>
                                </p:cTn>
                              </p:par>
                              <p:par>
                                <p:cTn id="34" presetID="12" presetClass="entr" presetSubtype="1" fill="hold" grpId="0" nodeType="withEffect">
                                  <p:stCondLst>
                                    <p:cond delay="0"/>
                                  </p:stCondLst>
                                  <p:childTnLst>
                                    <p:set>
                                      <p:cBhvr>
                                        <p:cTn id="35" dur="1" fill="hold">
                                          <p:stCondLst>
                                            <p:cond delay="0"/>
                                          </p:stCondLst>
                                        </p:cTn>
                                        <p:tgtEl>
                                          <p:spTgt spid="11">
                                            <p:graphicEl>
                                              <a:dgm id="{5284ED54-4761-44DA-8086-D5FD397A1C95}"/>
                                            </p:graphicEl>
                                          </p:spTgt>
                                        </p:tgtEl>
                                        <p:attrNameLst>
                                          <p:attrName>style.visibility</p:attrName>
                                        </p:attrNameLst>
                                      </p:cBhvr>
                                      <p:to>
                                        <p:strVal val="visible"/>
                                      </p:to>
                                    </p:set>
                                    <p:animEffect transition="in" filter="slide(fromTop)">
                                      <p:cBhvr>
                                        <p:cTn id="36" dur="1000"/>
                                        <p:tgtEl>
                                          <p:spTgt spid="11">
                                            <p:graphicEl>
                                              <a:dgm id="{5284ED54-4761-44DA-8086-D5FD397A1C95}"/>
                                            </p:graphicEl>
                                          </p:spTgt>
                                        </p:tgtEl>
                                      </p:cBhvr>
                                    </p:animEffect>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11">
                                            <p:graphicEl>
                                              <a:dgm id="{D88C7409-AB93-4FE3-A61D-F51EE8A4B008}"/>
                                            </p:graphicEl>
                                          </p:spTgt>
                                        </p:tgtEl>
                                        <p:attrNameLst>
                                          <p:attrName>style.visibility</p:attrName>
                                        </p:attrNameLst>
                                      </p:cBhvr>
                                      <p:to>
                                        <p:strVal val="visible"/>
                                      </p:to>
                                    </p:set>
                                    <p:animEffect transition="in" filter="fade">
                                      <p:cBhvr>
                                        <p:cTn id="40" dur="1000"/>
                                        <p:tgtEl>
                                          <p:spTgt spid="11">
                                            <p:graphicEl>
                                              <a:dgm id="{D88C7409-AB93-4FE3-A61D-F51EE8A4B008}"/>
                                            </p:graphicEl>
                                          </p:spTgt>
                                        </p:tgtEl>
                                      </p:cBhvr>
                                    </p:animEffect>
                                    <p:anim calcmode="lin" valueType="num">
                                      <p:cBhvr>
                                        <p:cTn id="41" dur="1000" fill="hold"/>
                                        <p:tgtEl>
                                          <p:spTgt spid="11">
                                            <p:graphicEl>
                                              <a:dgm id="{D88C7409-AB93-4FE3-A61D-F51EE8A4B008}"/>
                                            </p:graphicEl>
                                          </p:spTgt>
                                        </p:tgtEl>
                                        <p:attrNameLst>
                                          <p:attrName>ppt_x</p:attrName>
                                        </p:attrNameLst>
                                      </p:cBhvr>
                                      <p:tavLst>
                                        <p:tav tm="0">
                                          <p:val>
                                            <p:strVal val="#ppt_x"/>
                                          </p:val>
                                        </p:tav>
                                        <p:tav tm="100000">
                                          <p:val>
                                            <p:strVal val="#ppt_x"/>
                                          </p:val>
                                        </p:tav>
                                      </p:tavLst>
                                    </p:anim>
                                    <p:anim calcmode="lin" valueType="num">
                                      <p:cBhvr>
                                        <p:cTn id="42" dur="1000" fill="hold"/>
                                        <p:tgtEl>
                                          <p:spTgt spid="11">
                                            <p:graphicEl>
                                              <a:dgm id="{D88C7409-AB93-4FE3-A61D-F51EE8A4B008}"/>
                                            </p:graphicEl>
                                          </p:spTgt>
                                        </p:tgtEl>
                                        <p:attrNameLst>
                                          <p:attrName>ppt_y</p:attrName>
                                        </p:attrNameLst>
                                      </p:cBhvr>
                                      <p:tavLst>
                                        <p:tav tm="0">
                                          <p:val>
                                            <p:strVal val="#ppt_y+.1"/>
                                          </p:val>
                                        </p:tav>
                                        <p:tav tm="100000">
                                          <p:val>
                                            <p:strVal val="#ppt_y"/>
                                          </p:val>
                                        </p:tav>
                                      </p:tavLst>
                                    </p:anim>
                                  </p:childTnLst>
                                </p:cTn>
                              </p:par>
                              <p:par>
                                <p:cTn id="43" presetID="12" presetClass="entr" presetSubtype="1" fill="hold" grpId="0" nodeType="withEffect">
                                  <p:stCondLst>
                                    <p:cond delay="0"/>
                                  </p:stCondLst>
                                  <p:childTnLst>
                                    <p:set>
                                      <p:cBhvr>
                                        <p:cTn id="44" dur="1" fill="hold">
                                          <p:stCondLst>
                                            <p:cond delay="0"/>
                                          </p:stCondLst>
                                        </p:cTn>
                                        <p:tgtEl>
                                          <p:spTgt spid="11">
                                            <p:graphicEl>
                                              <a:dgm id="{87B5BDBA-3C7A-41F1-8C33-F13937A84B36}"/>
                                            </p:graphicEl>
                                          </p:spTgt>
                                        </p:tgtEl>
                                        <p:attrNameLst>
                                          <p:attrName>style.visibility</p:attrName>
                                        </p:attrNameLst>
                                      </p:cBhvr>
                                      <p:to>
                                        <p:strVal val="visible"/>
                                      </p:to>
                                    </p:set>
                                    <p:animEffect transition="in" filter="slide(fromTop)">
                                      <p:cBhvr>
                                        <p:cTn id="45" dur="1000"/>
                                        <p:tgtEl>
                                          <p:spTgt spid="11">
                                            <p:graphicEl>
                                              <a:dgm id="{87B5BDBA-3C7A-41F1-8C33-F13937A84B36}"/>
                                            </p:graphicEl>
                                          </p:spTgt>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1">
                                            <p:graphicEl>
                                              <a:dgm id="{B68F94D2-D73D-420A-802B-DFDC9BE4ED4C}"/>
                                            </p:graphicEl>
                                          </p:spTgt>
                                        </p:tgtEl>
                                        <p:attrNameLst>
                                          <p:attrName>style.visibility</p:attrName>
                                        </p:attrNameLst>
                                      </p:cBhvr>
                                      <p:to>
                                        <p:strVal val="visible"/>
                                      </p:to>
                                    </p:set>
                                    <p:animEffect transition="in" filter="fade">
                                      <p:cBhvr>
                                        <p:cTn id="49" dur="1000"/>
                                        <p:tgtEl>
                                          <p:spTgt spid="11">
                                            <p:graphicEl>
                                              <a:dgm id="{B68F94D2-D73D-420A-802B-DFDC9BE4ED4C}"/>
                                            </p:graphicEl>
                                          </p:spTgt>
                                        </p:tgtEl>
                                      </p:cBhvr>
                                    </p:animEffect>
                                    <p:anim calcmode="lin" valueType="num">
                                      <p:cBhvr>
                                        <p:cTn id="50" dur="1000" fill="hold"/>
                                        <p:tgtEl>
                                          <p:spTgt spid="11">
                                            <p:graphicEl>
                                              <a:dgm id="{B68F94D2-D73D-420A-802B-DFDC9BE4ED4C}"/>
                                            </p:graphicEl>
                                          </p:spTgt>
                                        </p:tgtEl>
                                        <p:attrNameLst>
                                          <p:attrName>ppt_x</p:attrName>
                                        </p:attrNameLst>
                                      </p:cBhvr>
                                      <p:tavLst>
                                        <p:tav tm="0">
                                          <p:val>
                                            <p:strVal val="#ppt_x"/>
                                          </p:val>
                                        </p:tav>
                                        <p:tav tm="100000">
                                          <p:val>
                                            <p:strVal val="#ppt_x"/>
                                          </p:val>
                                        </p:tav>
                                      </p:tavLst>
                                    </p:anim>
                                    <p:anim calcmode="lin" valueType="num">
                                      <p:cBhvr>
                                        <p:cTn id="51" dur="1000" fill="hold"/>
                                        <p:tgtEl>
                                          <p:spTgt spid="11">
                                            <p:graphicEl>
                                              <a:dgm id="{B68F94D2-D73D-420A-802B-DFDC9BE4ED4C}"/>
                                            </p:graphicEl>
                                          </p:spTgt>
                                        </p:tgtEl>
                                        <p:attrNameLst>
                                          <p:attrName>ppt_y</p:attrName>
                                        </p:attrNameLst>
                                      </p:cBhvr>
                                      <p:tavLst>
                                        <p:tav tm="0">
                                          <p:val>
                                            <p:strVal val="#ppt_y+.1"/>
                                          </p:val>
                                        </p:tav>
                                        <p:tav tm="100000">
                                          <p:val>
                                            <p:strVal val="#ppt_y"/>
                                          </p:val>
                                        </p:tav>
                                      </p:tavLst>
                                    </p:anim>
                                  </p:childTnLst>
                                </p:cTn>
                              </p:par>
                              <p:par>
                                <p:cTn id="52" presetID="12" presetClass="entr" presetSubtype="1" fill="hold" grpId="0" nodeType="withEffect">
                                  <p:stCondLst>
                                    <p:cond delay="0"/>
                                  </p:stCondLst>
                                  <p:childTnLst>
                                    <p:set>
                                      <p:cBhvr>
                                        <p:cTn id="53" dur="1" fill="hold">
                                          <p:stCondLst>
                                            <p:cond delay="0"/>
                                          </p:stCondLst>
                                        </p:cTn>
                                        <p:tgtEl>
                                          <p:spTgt spid="11">
                                            <p:graphicEl>
                                              <a:dgm id="{9B706799-997B-4F74-B652-58B58A51EA58}"/>
                                            </p:graphicEl>
                                          </p:spTgt>
                                        </p:tgtEl>
                                        <p:attrNameLst>
                                          <p:attrName>style.visibility</p:attrName>
                                        </p:attrNameLst>
                                      </p:cBhvr>
                                      <p:to>
                                        <p:strVal val="visible"/>
                                      </p:to>
                                    </p:set>
                                    <p:animEffect transition="in" filter="slide(fromTop)">
                                      <p:cBhvr>
                                        <p:cTn id="54" dur="1000"/>
                                        <p:tgtEl>
                                          <p:spTgt spid="11">
                                            <p:graphicEl>
                                              <a:dgm id="{9B706799-997B-4F74-B652-58B58A51EA5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uiExpand="1">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FFFFFF"/>
                </a:solidFill>
                <a:latin typeface="Corbel"/>
                <a:cs typeface="Corbel"/>
              </a:rPr>
              <a:t>				</a:t>
            </a:r>
          </a:p>
        </p:txBody>
      </p:sp>
      <p:sp>
        <p:nvSpPr>
          <p:cNvPr id="3" name="Rounded Rectangle 2"/>
          <p:cNvSpPr/>
          <p:nvPr/>
        </p:nvSpPr>
        <p:spPr>
          <a:xfrm>
            <a:off x="381000" y="304800"/>
            <a:ext cx="8458200" cy="1828800"/>
          </a:xfrm>
          <a:prstGeom prst="roundRect">
            <a:avLst>
              <a:gd name="adj" fmla="val 10000"/>
            </a:avLst>
          </a:prstGeom>
          <a:solidFill>
            <a:schemeClr val="bg1">
              <a:lumMod val="65000"/>
              <a:alpha val="90000"/>
            </a:schemeClr>
          </a:solidFill>
        </p:spPr>
        <p:style>
          <a:lnRef idx="1">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4" name="TextBox 3"/>
          <p:cNvSpPr txBox="1"/>
          <p:nvPr/>
        </p:nvSpPr>
        <p:spPr>
          <a:xfrm>
            <a:off x="685800" y="533400"/>
            <a:ext cx="7924800" cy="1323439"/>
          </a:xfrm>
          <a:prstGeom prst="rect">
            <a:avLst/>
          </a:prstGeom>
          <a:noFill/>
        </p:spPr>
        <p:txBody>
          <a:bodyPr wrap="square" rtlCol="0">
            <a:spAutoFit/>
          </a:bodyPr>
          <a:lstStyle/>
          <a:p>
            <a:pPr algn="ctr"/>
            <a:r>
              <a:rPr lang="en-US" sz="8000" dirty="0">
                <a:solidFill>
                  <a:schemeClr val="bg1"/>
                </a:solidFill>
                <a:latin typeface="Corbel"/>
                <a:cs typeface="Corbel"/>
              </a:rPr>
              <a:t>Dent Corn</a:t>
            </a:r>
          </a:p>
        </p:txBody>
      </p:sp>
      <p:pic>
        <p:nvPicPr>
          <p:cNvPr id="5" name="Picture 4" descr="Dent cor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895600"/>
            <a:ext cx="4346248" cy="31063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p:cNvSpPr txBox="1"/>
          <p:nvPr/>
        </p:nvSpPr>
        <p:spPr>
          <a:xfrm>
            <a:off x="4803448" y="2590800"/>
            <a:ext cx="4111952" cy="3785652"/>
          </a:xfrm>
          <a:prstGeom prst="rect">
            <a:avLst/>
          </a:prstGeom>
          <a:noFill/>
        </p:spPr>
        <p:txBody>
          <a:bodyPr wrap="square" rtlCol="0">
            <a:spAutoFit/>
          </a:bodyPr>
          <a:lstStyle/>
          <a:p>
            <a:r>
              <a:rPr lang="en-US" sz="2400" dirty="0">
                <a:solidFill>
                  <a:srgbClr val="FFFFFF"/>
                </a:solidFill>
                <a:latin typeface="Corbel"/>
                <a:cs typeface="Corbel"/>
              </a:rPr>
              <a:t>Dent corn, also known as field corn, is the most widely grown corn in the United States. It is very starchy, giving it a bland flavor and a mealy texture. It is used for animal feed and processed and refined to make corn syrup, fuel, biodegradable plastics, and many other products.</a:t>
            </a:r>
          </a:p>
        </p:txBody>
      </p:sp>
    </p:spTree>
    <p:extLst>
      <p:ext uri="{BB962C8B-B14F-4D97-AF65-F5344CB8AC3E}">
        <p14:creationId xmlns:p14="http://schemas.microsoft.com/office/powerpoint/2010/main" val="32260612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C3763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381000" y="304800"/>
            <a:ext cx="8458200" cy="1828800"/>
          </a:xfrm>
          <a:prstGeom prst="roundRect">
            <a:avLst>
              <a:gd name="adj" fmla="val 10000"/>
            </a:avLst>
          </a:prstGeom>
          <a:solidFill>
            <a:schemeClr val="bg1">
              <a:lumMod val="65000"/>
              <a:alpha val="90000"/>
            </a:schemeClr>
          </a:solidFill>
        </p:spPr>
        <p:style>
          <a:lnRef idx="1">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4" name="TextBox 3"/>
          <p:cNvSpPr txBox="1"/>
          <p:nvPr/>
        </p:nvSpPr>
        <p:spPr>
          <a:xfrm>
            <a:off x="457200" y="381000"/>
            <a:ext cx="8305800" cy="1323439"/>
          </a:xfrm>
          <a:prstGeom prst="rect">
            <a:avLst/>
          </a:prstGeom>
          <a:noFill/>
        </p:spPr>
        <p:txBody>
          <a:bodyPr wrap="square" rtlCol="0">
            <a:spAutoFit/>
          </a:bodyPr>
          <a:lstStyle/>
          <a:p>
            <a:pPr algn="ctr"/>
            <a:r>
              <a:rPr lang="en-US" sz="8000" dirty="0">
                <a:solidFill>
                  <a:srgbClr val="FFFFFF"/>
                </a:solidFill>
                <a:latin typeface="Corbel"/>
                <a:cs typeface="Corbel"/>
              </a:rPr>
              <a:t>Sweet Corn</a:t>
            </a:r>
          </a:p>
        </p:txBody>
      </p:sp>
      <p:pic>
        <p:nvPicPr>
          <p:cNvPr id="5" name="Picture 4" descr="sweet corn.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2895600"/>
            <a:ext cx="4469587" cy="2971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p:cNvSpPr txBox="1"/>
          <p:nvPr/>
        </p:nvSpPr>
        <p:spPr>
          <a:xfrm>
            <a:off x="5029200" y="2590800"/>
            <a:ext cx="3657600" cy="3416320"/>
          </a:xfrm>
          <a:prstGeom prst="rect">
            <a:avLst/>
          </a:prstGeom>
          <a:noFill/>
        </p:spPr>
        <p:txBody>
          <a:bodyPr wrap="square" rtlCol="0">
            <a:spAutoFit/>
          </a:bodyPr>
          <a:lstStyle/>
          <a:p>
            <a:r>
              <a:rPr lang="en-US" sz="2400" dirty="0">
                <a:solidFill>
                  <a:srgbClr val="FFFFFF"/>
                </a:solidFill>
                <a:latin typeface="Corbel"/>
                <a:cs typeface="Corbel"/>
              </a:rPr>
              <a:t>Sweet corn is harvested during its immature, milk stage when the kernels are tender and before the normal conversion of sugar into starch can take place. It is eaten fresh off the cob or can be canned or frozen for future use.</a:t>
            </a:r>
          </a:p>
        </p:txBody>
      </p:sp>
    </p:spTree>
    <p:extLst>
      <p:ext uri="{BB962C8B-B14F-4D97-AF65-F5344CB8AC3E}">
        <p14:creationId xmlns:p14="http://schemas.microsoft.com/office/powerpoint/2010/main" val="180259849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A27F3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381000" y="304800"/>
            <a:ext cx="8458200" cy="1828800"/>
          </a:xfrm>
          <a:prstGeom prst="roundRect">
            <a:avLst>
              <a:gd name="adj" fmla="val 10000"/>
            </a:avLst>
          </a:prstGeom>
          <a:solidFill>
            <a:schemeClr val="bg1">
              <a:lumMod val="65000"/>
              <a:alpha val="90000"/>
            </a:schemeClr>
          </a:solidFill>
        </p:spPr>
        <p:style>
          <a:lnRef idx="1">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4" name="TextBox 3"/>
          <p:cNvSpPr txBox="1"/>
          <p:nvPr/>
        </p:nvSpPr>
        <p:spPr>
          <a:xfrm>
            <a:off x="457200" y="381000"/>
            <a:ext cx="8305800" cy="1323439"/>
          </a:xfrm>
          <a:prstGeom prst="rect">
            <a:avLst/>
          </a:prstGeom>
          <a:noFill/>
        </p:spPr>
        <p:txBody>
          <a:bodyPr wrap="square" rtlCol="0">
            <a:spAutoFit/>
          </a:bodyPr>
          <a:lstStyle/>
          <a:p>
            <a:pPr algn="ctr"/>
            <a:r>
              <a:rPr lang="en-US" sz="8000" dirty="0">
                <a:solidFill>
                  <a:srgbClr val="FFFFFF"/>
                </a:solidFill>
                <a:latin typeface="Corbel"/>
                <a:cs typeface="Corbel"/>
              </a:rPr>
              <a:t>Popcorn</a:t>
            </a:r>
          </a:p>
        </p:txBody>
      </p:sp>
      <p:pic>
        <p:nvPicPr>
          <p:cNvPr id="5" name="Picture 4" descr="popcorn.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2895600"/>
            <a:ext cx="4494932" cy="29972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p:cNvSpPr txBox="1"/>
          <p:nvPr/>
        </p:nvSpPr>
        <p:spPr>
          <a:xfrm>
            <a:off x="4953000" y="2514600"/>
            <a:ext cx="3886200" cy="3785652"/>
          </a:xfrm>
          <a:prstGeom prst="rect">
            <a:avLst/>
          </a:prstGeom>
          <a:noFill/>
        </p:spPr>
        <p:txBody>
          <a:bodyPr wrap="square" rtlCol="0">
            <a:spAutoFit/>
          </a:bodyPr>
          <a:lstStyle/>
          <a:p>
            <a:r>
              <a:rPr lang="en-US" sz="2400" dirty="0">
                <a:solidFill>
                  <a:srgbClr val="FFFFFF"/>
                </a:solidFill>
                <a:latin typeface="Corbel"/>
                <a:cs typeface="Corbel"/>
              </a:rPr>
              <a:t>Popcorn has a dense, soft starch surrounded by a hard, moisture-resistant shell. When popcorn is heated, the moisture inside the kernel expands, building up enough pressure for the kernel to explode. Popcorn is thought to be one of the oldest surviving types of corn.</a:t>
            </a:r>
          </a:p>
        </p:txBody>
      </p:sp>
    </p:spTree>
    <p:extLst>
      <p:ext uri="{BB962C8B-B14F-4D97-AF65-F5344CB8AC3E}">
        <p14:creationId xmlns:p14="http://schemas.microsoft.com/office/powerpoint/2010/main" val="64528687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A29D3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381000" y="304800"/>
            <a:ext cx="8458200" cy="1828800"/>
          </a:xfrm>
          <a:prstGeom prst="roundRect">
            <a:avLst>
              <a:gd name="adj" fmla="val 10000"/>
            </a:avLst>
          </a:prstGeom>
          <a:solidFill>
            <a:schemeClr val="bg1">
              <a:lumMod val="65000"/>
              <a:alpha val="90000"/>
            </a:schemeClr>
          </a:solidFill>
        </p:spPr>
        <p:style>
          <a:lnRef idx="1">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4" name="TextBox 3"/>
          <p:cNvSpPr txBox="1"/>
          <p:nvPr/>
        </p:nvSpPr>
        <p:spPr>
          <a:xfrm>
            <a:off x="457200" y="381000"/>
            <a:ext cx="8305800" cy="1323439"/>
          </a:xfrm>
          <a:prstGeom prst="rect">
            <a:avLst/>
          </a:prstGeom>
          <a:noFill/>
        </p:spPr>
        <p:txBody>
          <a:bodyPr wrap="square" rtlCol="0">
            <a:spAutoFit/>
          </a:bodyPr>
          <a:lstStyle/>
          <a:p>
            <a:pPr algn="ctr"/>
            <a:r>
              <a:rPr lang="en-US" sz="8000" dirty="0">
                <a:solidFill>
                  <a:srgbClr val="FFFFFF"/>
                </a:solidFill>
                <a:latin typeface="Corbel"/>
                <a:cs typeface="Corbel"/>
              </a:rPr>
              <a:t>Flour Corn</a:t>
            </a:r>
          </a:p>
        </p:txBody>
      </p:sp>
      <p:pic>
        <p:nvPicPr>
          <p:cNvPr id="5" name="Picture 4" descr="Flour Cor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2743200"/>
            <a:ext cx="3733800" cy="3733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p:cNvSpPr txBox="1"/>
          <p:nvPr/>
        </p:nvSpPr>
        <p:spPr>
          <a:xfrm>
            <a:off x="4800600" y="2438400"/>
            <a:ext cx="3962400" cy="4154984"/>
          </a:xfrm>
          <a:prstGeom prst="rect">
            <a:avLst/>
          </a:prstGeom>
          <a:noFill/>
        </p:spPr>
        <p:txBody>
          <a:bodyPr wrap="square" rtlCol="0">
            <a:spAutoFit/>
          </a:bodyPr>
          <a:lstStyle/>
          <a:p>
            <a:r>
              <a:rPr lang="en-US" sz="2400" dirty="0">
                <a:solidFill>
                  <a:srgbClr val="FFFFFF"/>
                </a:solidFill>
                <a:latin typeface="Corbel"/>
                <a:cs typeface="Corbel"/>
              </a:rPr>
              <a:t>Flour corn is used in baked goods. The entire kernel of flour corn is soft. Once the kernel is dried, it can be easily ground. Flour corn is not common in the United States but can be found growing in some home gardens and in other countries. The use of flour corn can be traced back to the Aztecs and Incas.</a:t>
            </a:r>
          </a:p>
        </p:txBody>
      </p:sp>
    </p:spTree>
    <p:extLst>
      <p:ext uri="{BB962C8B-B14F-4D97-AF65-F5344CB8AC3E}">
        <p14:creationId xmlns:p14="http://schemas.microsoft.com/office/powerpoint/2010/main" val="345014088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ounded Rectangle 2"/>
          <p:cNvSpPr/>
          <p:nvPr/>
        </p:nvSpPr>
        <p:spPr>
          <a:xfrm>
            <a:off x="381000" y="304800"/>
            <a:ext cx="8458200" cy="1828800"/>
          </a:xfrm>
          <a:prstGeom prst="roundRect">
            <a:avLst>
              <a:gd name="adj" fmla="val 10000"/>
            </a:avLst>
          </a:prstGeom>
          <a:solidFill>
            <a:schemeClr val="bg1">
              <a:lumMod val="65000"/>
              <a:alpha val="90000"/>
            </a:schemeClr>
          </a:solidFill>
        </p:spPr>
        <p:style>
          <a:lnRef idx="1">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4" name="TextBox 3"/>
          <p:cNvSpPr txBox="1"/>
          <p:nvPr/>
        </p:nvSpPr>
        <p:spPr>
          <a:xfrm>
            <a:off x="457200" y="381000"/>
            <a:ext cx="8305800" cy="1323439"/>
          </a:xfrm>
          <a:prstGeom prst="rect">
            <a:avLst/>
          </a:prstGeom>
          <a:noFill/>
        </p:spPr>
        <p:txBody>
          <a:bodyPr wrap="square" rtlCol="0">
            <a:spAutoFit/>
          </a:bodyPr>
          <a:lstStyle/>
          <a:p>
            <a:pPr algn="ctr"/>
            <a:r>
              <a:rPr lang="en-US" sz="8000" dirty="0">
                <a:solidFill>
                  <a:srgbClr val="FFFFFF"/>
                </a:solidFill>
                <a:latin typeface="Corbel"/>
                <a:cs typeface="Corbel"/>
              </a:rPr>
              <a:t>Flint Corn</a:t>
            </a:r>
          </a:p>
        </p:txBody>
      </p:sp>
      <p:pic>
        <p:nvPicPr>
          <p:cNvPr id="5" name="Picture 4" descr="Flint Cor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895600"/>
            <a:ext cx="4343400" cy="29718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p:cNvSpPr txBox="1"/>
          <p:nvPr/>
        </p:nvSpPr>
        <p:spPr>
          <a:xfrm>
            <a:off x="4724400" y="2590800"/>
            <a:ext cx="4191000" cy="3785652"/>
          </a:xfrm>
          <a:prstGeom prst="rect">
            <a:avLst/>
          </a:prstGeom>
          <a:noFill/>
        </p:spPr>
        <p:txBody>
          <a:bodyPr wrap="square" rtlCol="0">
            <a:spAutoFit/>
          </a:bodyPr>
          <a:lstStyle/>
          <a:p>
            <a:r>
              <a:rPr lang="en-US" sz="2400" dirty="0">
                <a:solidFill>
                  <a:srgbClr val="FFFFFF"/>
                </a:solidFill>
                <a:latin typeface="Corbel"/>
                <a:cs typeface="Corbel"/>
              </a:rPr>
              <a:t>Flint corn has a hard kernel that can be ground and used for cooking. It is not grown in large quantities in the United States but may be found in home gardens or local markets. Many ornamental or “Indian” corns are flint types, but other types of corn may also be grown for ornamental purposes. </a:t>
            </a:r>
          </a:p>
        </p:txBody>
      </p:sp>
    </p:spTree>
    <p:extLst>
      <p:ext uri="{BB962C8B-B14F-4D97-AF65-F5344CB8AC3E}">
        <p14:creationId xmlns:p14="http://schemas.microsoft.com/office/powerpoint/2010/main" val="323613769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ts-of-the-kernel.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996387"/>
            <a:ext cx="7848600" cy="5861613"/>
          </a:xfrm>
          <a:prstGeom prst="rect">
            <a:avLst/>
          </a:prstGeom>
        </p:spPr>
      </p:pic>
      <p:sp>
        <p:nvSpPr>
          <p:cNvPr id="4" name="TextBox 3"/>
          <p:cNvSpPr txBox="1"/>
          <p:nvPr/>
        </p:nvSpPr>
        <p:spPr>
          <a:xfrm>
            <a:off x="304800" y="152400"/>
            <a:ext cx="8534400" cy="1015663"/>
          </a:xfrm>
          <a:prstGeom prst="rect">
            <a:avLst/>
          </a:prstGeom>
          <a:noFill/>
        </p:spPr>
        <p:txBody>
          <a:bodyPr wrap="square" rtlCol="0">
            <a:spAutoFit/>
          </a:bodyPr>
          <a:lstStyle/>
          <a:p>
            <a:pPr algn="ctr"/>
            <a:r>
              <a:rPr lang="en-US" sz="6000" dirty="0">
                <a:latin typeface="Corbel"/>
                <a:cs typeface="Corbel"/>
              </a:rPr>
              <a:t>Corn Kernel Structure</a:t>
            </a:r>
          </a:p>
        </p:txBody>
      </p:sp>
    </p:spTree>
    <p:extLst>
      <p:ext uri="{BB962C8B-B14F-4D97-AF65-F5344CB8AC3E}">
        <p14:creationId xmlns:p14="http://schemas.microsoft.com/office/powerpoint/2010/main" val="328493276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rn_in_cross_section_0.jp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676400" y="1219200"/>
            <a:ext cx="5334000" cy="5334000"/>
          </a:xfrm>
          <a:prstGeom prst="rect">
            <a:avLst/>
          </a:prstGeom>
        </p:spPr>
      </p:pic>
      <p:sp>
        <p:nvSpPr>
          <p:cNvPr id="4" name="TextBox 3"/>
          <p:cNvSpPr txBox="1"/>
          <p:nvPr/>
        </p:nvSpPr>
        <p:spPr>
          <a:xfrm>
            <a:off x="228600" y="152400"/>
            <a:ext cx="8686800" cy="923330"/>
          </a:xfrm>
          <a:prstGeom prst="rect">
            <a:avLst/>
          </a:prstGeom>
          <a:noFill/>
        </p:spPr>
        <p:txBody>
          <a:bodyPr wrap="square" rtlCol="0">
            <a:spAutoFit/>
          </a:bodyPr>
          <a:lstStyle/>
          <a:p>
            <a:pPr algn="ctr"/>
            <a:r>
              <a:rPr lang="en-US" sz="5400" dirty="0">
                <a:latin typeface="Corbel"/>
                <a:cs typeface="Corbel"/>
              </a:rPr>
              <a:t>Cross Section of a Corn Kernel</a:t>
            </a:r>
          </a:p>
        </p:txBody>
      </p:sp>
      <p:sp>
        <p:nvSpPr>
          <p:cNvPr id="5" name="TextBox 4"/>
          <p:cNvSpPr txBox="1"/>
          <p:nvPr/>
        </p:nvSpPr>
        <p:spPr>
          <a:xfrm>
            <a:off x="3962400" y="1905000"/>
            <a:ext cx="2362200" cy="461665"/>
          </a:xfrm>
          <a:prstGeom prst="rect">
            <a:avLst/>
          </a:prstGeom>
          <a:noFill/>
        </p:spPr>
        <p:txBody>
          <a:bodyPr wrap="square" rtlCol="0">
            <a:spAutoFit/>
          </a:bodyPr>
          <a:lstStyle/>
          <a:p>
            <a:r>
              <a:rPr lang="en-US" sz="2400" dirty="0">
                <a:solidFill>
                  <a:srgbClr val="FF6600"/>
                </a:solidFill>
                <a:latin typeface="Times New Roman"/>
                <a:cs typeface="Times New Roman"/>
              </a:rPr>
              <a:t>Endosperm</a:t>
            </a:r>
          </a:p>
        </p:txBody>
      </p:sp>
      <p:sp>
        <p:nvSpPr>
          <p:cNvPr id="6" name="TextBox 5"/>
          <p:cNvSpPr txBox="1"/>
          <p:nvPr/>
        </p:nvSpPr>
        <p:spPr>
          <a:xfrm>
            <a:off x="4343400" y="1295400"/>
            <a:ext cx="2057400" cy="461665"/>
          </a:xfrm>
          <a:prstGeom prst="rect">
            <a:avLst/>
          </a:prstGeom>
          <a:noFill/>
        </p:spPr>
        <p:txBody>
          <a:bodyPr wrap="square" rtlCol="0">
            <a:spAutoFit/>
          </a:bodyPr>
          <a:lstStyle/>
          <a:p>
            <a:r>
              <a:rPr lang="en-US" sz="2400" dirty="0">
                <a:solidFill>
                  <a:srgbClr val="008000"/>
                </a:solidFill>
                <a:latin typeface="Times New Roman"/>
                <a:cs typeface="Times New Roman"/>
              </a:rPr>
              <a:t>Pericarp</a:t>
            </a:r>
          </a:p>
        </p:txBody>
      </p:sp>
      <p:sp>
        <p:nvSpPr>
          <p:cNvPr id="7" name="TextBox 6"/>
          <p:cNvSpPr txBox="1"/>
          <p:nvPr/>
        </p:nvSpPr>
        <p:spPr>
          <a:xfrm>
            <a:off x="4191000" y="4191000"/>
            <a:ext cx="1600200" cy="461665"/>
          </a:xfrm>
          <a:prstGeom prst="rect">
            <a:avLst/>
          </a:prstGeom>
          <a:noFill/>
        </p:spPr>
        <p:txBody>
          <a:bodyPr wrap="square" rtlCol="0">
            <a:spAutoFit/>
          </a:bodyPr>
          <a:lstStyle/>
          <a:p>
            <a:r>
              <a:rPr lang="en-US" sz="2400" dirty="0">
                <a:solidFill>
                  <a:srgbClr val="FF0000"/>
                </a:solidFill>
                <a:latin typeface="Times New Roman"/>
                <a:cs typeface="Times New Roman"/>
              </a:rPr>
              <a:t>Germ</a:t>
            </a:r>
          </a:p>
        </p:txBody>
      </p:sp>
      <p:sp>
        <p:nvSpPr>
          <p:cNvPr id="8" name="TextBox 7"/>
          <p:cNvSpPr txBox="1"/>
          <p:nvPr/>
        </p:nvSpPr>
        <p:spPr>
          <a:xfrm>
            <a:off x="4419600" y="5943600"/>
            <a:ext cx="1905000" cy="461665"/>
          </a:xfrm>
          <a:prstGeom prst="rect">
            <a:avLst/>
          </a:prstGeom>
          <a:noFill/>
        </p:spPr>
        <p:txBody>
          <a:bodyPr wrap="square" rtlCol="0">
            <a:spAutoFit/>
          </a:bodyPr>
          <a:lstStyle/>
          <a:p>
            <a:r>
              <a:rPr lang="en-US" sz="2400" dirty="0">
                <a:solidFill>
                  <a:srgbClr val="0000FF"/>
                </a:solidFill>
                <a:latin typeface="Times New Roman"/>
                <a:cs typeface="Times New Roman"/>
              </a:rPr>
              <a:t>Tip Cap</a:t>
            </a:r>
          </a:p>
        </p:txBody>
      </p:sp>
    </p:spTree>
    <p:extLst>
      <p:ext uri="{BB962C8B-B14F-4D97-AF65-F5344CB8AC3E}">
        <p14:creationId xmlns:p14="http://schemas.microsoft.com/office/powerpoint/2010/main" val="375633318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09800" y="1600200"/>
            <a:ext cx="1828800" cy="369332"/>
          </a:xfrm>
          <a:prstGeom prst="rect">
            <a:avLst/>
          </a:prstGeom>
          <a:noFill/>
        </p:spPr>
        <p:txBody>
          <a:bodyPr wrap="square" rtlCol="0">
            <a:spAutoFit/>
          </a:bodyPr>
          <a:lstStyle/>
          <a:p>
            <a:r>
              <a:rPr lang="en-US" b="1" dirty="0">
                <a:solidFill>
                  <a:srgbClr val="FFFFFF"/>
                </a:solidFill>
                <a:latin typeface="Corbel"/>
                <a:cs typeface="Corbel"/>
              </a:rPr>
              <a:t>Endosperm</a:t>
            </a:r>
          </a:p>
        </p:txBody>
      </p:sp>
      <p:sp>
        <p:nvSpPr>
          <p:cNvPr id="8" name="TextBox 7"/>
          <p:cNvSpPr txBox="1"/>
          <p:nvPr/>
        </p:nvSpPr>
        <p:spPr>
          <a:xfrm>
            <a:off x="4191000" y="990600"/>
            <a:ext cx="4724400" cy="5447645"/>
          </a:xfrm>
          <a:prstGeom prst="rect">
            <a:avLst/>
          </a:prstGeom>
          <a:noFill/>
        </p:spPr>
        <p:txBody>
          <a:bodyPr wrap="square" rtlCol="0">
            <a:spAutoFit/>
          </a:bodyPr>
          <a:lstStyle/>
          <a:p>
            <a:r>
              <a:rPr lang="en-US" sz="3600" b="1" dirty="0">
                <a:latin typeface="Corbel"/>
                <a:cs typeface="Corbel"/>
              </a:rPr>
              <a:t>The Endosperm</a:t>
            </a:r>
          </a:p>
          <a:p>
            <a:r>
              <a:rPr lang="en-US" sz="2400" dirty="0">
                <a:latin typeface="Corbel"/>
                <a:cs typeface="Corbel"/>
              </a:rPr>
              <a:t>The endosperm represents approximately 75 to 80 percent of the kernel’s dry weight. It is the source of energy (starch) and protein for the germinating seed. There are two types of endosperm, soft and hard. In the hard endosperm, the starch is loose. When the dent corn dries in the field before harvest, the moisture loss causes the soft endosperm to collapse and form a dent in the top of the kernel.</a:t>
            </a:r>
          </a:p>
        </p:txBody>
      </p:sp>
      <p:pic>
        <p:nvPicPr>
          <p:cNvPr id="11" name="Picture 10" descr="corn_in_cross_section_0.jp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304800" y="1600200"/>
            <a:ext cx="3657600" cy="3657600"/>
          </a:xfrm>
          <a:prstGeom prst="rect">
            <a:avLst/>
          </a:prstGeom>
        </p:spPr>
      </p:pic>
      <p:sp>
        <p:nvSpPr>
          <p:cNvPr id="13" name="TextBox 12"/>
          <p:cNvSpPr txBox="1"/>
          <p:nvPr/>
        </p:nvSpPr>
        <p:spPr>
          <a:xfrm>
            <a:off x="1752600" y="1981200"/>
            <a:ext cx="1447800" cy="369332"/>
          </a:xfrm>
          <a:prstGeom prst="rect">
            <a:avLst/>
          </a:prstGeom>
          <a:noFill/>
        </p:spPr>
        <p:txBody>
          <a:bodyPr wrap="square" rtlCol="0">
            <a:spAutoFit/>
          </a:bodyPr>
          <a:lstStyle/>
          <a:p>
            <a:r>
              <a:rPr lang="en-US" b="1" dirty="0">
                <a:latin typeface="Corbel"/>
                <a:cs typeface="Corbel"/>
              </a:rPr>
              <a:t>Endosperm</a:t>
            </a:r>
          </a:p>
        </p:txBody>
      </p:sp>
    </p:spTree>
    <p:extLst>
      <p:ext uri="{BB962C8B-B14F-4D97-AF65-F5344CB8AC3E}">
        <p14:creationId xmlns:p14="http://schemas.microsoft.com/office/powerpoint/2010/main" val="23865382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91000" y="1905000"/>
            <a:ext cx="4724400" cy="2492990"/>
          </a:xfrm>
          <a:prstGeom prst="rect">
            <a:avLst/>
          </a:prstGeom>
          <a:noFill/>
        </p:spPr>
        <p:txBody>
          <a:bodyPr wrap="square" rtlCol="0">
            <a:spAutoFit/>
          </a:bodyPr>
          <a:lstStyle/>
          <a:p>
            <a:r>
              <a:rPr lang="en-US" sz="3600" b="1" dirty="0">
                <a:latin typeface="Corbel"/>
                <a:cs typeface="Corbel"/>
              </a:rPr>
              <a:t>The Pericarp</a:t>
            </a:r>
          </a:p>
          <a:p>
            <a:r>
              <a:rPr lang="en-US" sz="2400" dirty="0">
                <a:latin typeface="Corbel"/>
                <a:cs typeface="Corbel"/>
              </a:rPr>
              <a:t>The pericarp is the outer, protective covering of the kernel. It resists water and water vapor and is undesirable to insects and microorganisms.</a:t>
            </a:r>
          </a:p>
        </p:txBody>
      </p:sp>
      <p:pic>
        <p:nvPicPr>
          <p:cNvPr id="4" name="Picture 3" descr="6027489002_e74aebab93_b.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838200"/>
            <a:ext cx="3562769" cy="5341545"/>
          </a:xfrm>
          <a:prstGeom prst="rect">
            <a:avLst/>
          </a:prstGeom>
        </p:spPr>
      </p:pic>
      <p:sp>
        <p:nvSpPr>
          <p:cNvPr id="5" name="TextBox 4"/>
          <p:cNvSpPr txBox="1"/>
          <p:nvPr/>
        </p:nvSpPr>
        <p:spPr>
          <a:xfrm>
            <a:off x="1524000" y="1371600"/>
            <a:ext cx="1676400" cy="369332"/>
          </a:xfrm>
          <a:prstGeom prst="rect">
            <a:avLst/>
          </a:prstGeom>
          <a:noFill/>
        </p:spPr>
        <p:txBody>
          <a:bodyPr wrap="square" rtlCol="0">
            <a:spAutoFit/>
          </a:bodyPr>
          <a:lstStyle/>
          <a:p>
            <a:r>
              <a:rPr lang="en-US" b="1" dirty="0">
                <a:solidFill>
                  <a:schemeClr val="bg1"/>
                </a:solidFill>
                <a:latin typeface="Corbel"/>
                <a:cs typeface="Corbel"/>
              </a:rPr>
              <a:t>Pericarp</a:t>
            </a:r>
          </a:p>
        </p:txBody>
      </p:sp>
    </p:spTree>
    <p:extLst>
      <p:ext uri="{BB962C8B-B14F-4D97-AF65-F5344CB8AC3E}">
        <p14:creationId xmlns:p14="http://schemas.microsoft.com/office/powerpoint/2010/main" val="342193056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1000" y="1905000"/>
            <a:ext cx="4724400" cy="2862322"/>
          </a:xfrm>
          <a:prstGeom prst="rect">
            <a:avLst/>
          </a:prstGeom>
          <a:noFill/>
        </p:spPr>
        <p:txBody>
          <a:bodyPr wrap="square" rtlCol="0">
            <a:spAutoFit/>
          </a:bodyPr>
          <a:lstStyle/>
          <a:p>
            <a:r>
              <a:rPr lang="en-US" sz="3600" b="1" dirty="0">
                <a:latin typeface="Corbel"/>
                <a:cs typeface="Corbel"/>
              </a:rPr>
              <a:t>The Tip Cap</a:t>
            </a:r>
          </a:p>
          <a:p>
            <a:r>
              <a:rPr lang="en-US" sz="2400" dirty="0">
                <a:latin typeface="Corbel"/>
                <a:cs typeface="Corbel"/>
              </a:rPr>
              <a:t>The tip cap is the only area of the kernel not covered by the pericarp. It was the attachment point of the kernel to the cob and the major entry path into the kernel for water and nutrients.</a:t>
            </a:r>
          </a:p>
        </p:txBody>
      </p:sp>
      <p:pic>
        <p:nvPicPr>
          <p:cNvPr id="3" name="Picture 2" descr="6027489002_e74aebab93_b.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838200"/>
            <a:ext cx="3562769" cy="5341545"/>
          </a:xfrm>
          <a:prstGeom prst="rect">
            <a:avLst/>
          </a:prstGeom>
        </p:spPr>
      </p:pic>
      <p:sp>
        <p:nvSpPr>
          <p:cNvPr id="4" name="TextBox 3"/>
          <p:cNvSpPr txBox="1"/>
          <p:nvPr/>
        </p:nvSpPr>
        <p:spPr>
          <a:xfrm>
            <a:off x="1981200" y="5181600"/>
            <a:ext cx="1524000" cy="369332"/>
          </a:xfrm>
          <a:prstGeom prst="rect">
            <a:avLst/>
          </a:prstGeom>
          <a:noFill/>
        </p:spPr>
        <p:txBody>
          <a:bodyPr wrap="square" rtlCol="0">
            <a:spAutoFit/>
          </a:bodyPr>
          <a:lstStyle/>
          <a:p>
            <a:r>
              <a:rPr lang="en-US" b="1" dirty="0">
                <a:solidFill>
                  <a:schemeClr val="bg1"/>
                </a:solidFill>
                <a:latin typeface="Corbel"/>
                <a:cs typeface="Corbel"/>
              </a:rPr>
              <a:t>Tip Cap</a:t>
            </a:r>
          </a:p>
        </p:txBody>
      </p:sp>
    </p:spTree>
    <p:extLst>
      <p:ext uri="{BB962C8B-B14F-4D97-AF65-F5344CB8AC3E}">
        <p14:creationId xmlns:p14="http://schemas.microsoft.com/office/powerpoint/2010/main" val="339824806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91000" y="990600"/>
            <a:ext cx="4724400" cy="4708981"/>
          </a:xfrm>
          <a:prstGeom prst="rect">
            <a:avLst/>
          </a:prstGeom>
          <a:noFill/>
        </p:spPr>
        <p:txBody>
          <a:bodyPr wrap="square" rtlCol="0">
            <a:spAutoFit/>
          </a:bodyPr>
          <a:lstStyle/>
          <a:p>
            <a:r>
              <a:rPr lang="en-US" sz="3600" b="1" dirty="0">
                <a:latin typeface="Corbel"/>
                <a:cs typeface="Corbel"/>
              </a:rPr>
              <a:t>The Germ</a:t>
            </a:r>
          </a:p>
          <a:p>
            <a:r>
              <a:rPr lang="en-US" sz="2400" dirty="0">
                <a:latin typeface="Corbel"/>
                <a:cs typeface="Corbel"/>
              </a:rPr>
              <a:t>The germ is the living embryo of the corn kernel. It contains the essential genetic information , enzymes, vitamins, and minerals for the kernel to grow into a corn plant. About 25 percent of the germ is corn oil. Corn oil is the most valuable part of the corn kernel because it is high in linoleic fatty acid (polyunsaturated fat) and it has a mild taste.</a:t>
            </a:r>
          </a:p>
        </p:txBody>
      </p:sp>
      <p:pic>
        <p:nvPicPr>
          <p:cNvPr id="4" name="Picture 3" descr="corn_in_cross_section_0.jp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304800" y="1600200"/>
            <a:ext cx="3657600" cy="3657600"/>
          </a:xfrm>
          <a:prstGeom prst="rect">
            <a:avLst/>
          </a:prstGeom>
        </p:spPr>
      </p:pic>
      <p:sp>
        <p:nvSpPr>
          <p:cNvPr id="5" name="TextBox 4"/>
          <p:cNvSpPr txBox="1"/>
          <p:nvPr/>
        </p:nvSpPr>
        <p:spPr>
          <a:xfrm>
            <a:off x="2057400" y="3352800"/>
            <a:ext cx="1752600" cy="369332"/>
          </a:xfrm>
          <a:prstGeom prst="rect">
            <a:avLst/>
          </a:prstGeom>
          <a:noFill/>
        </p:spPr>
        <p:txBody>
          <a:bodyPr wrap="square" rtlCol="0">
            <a:spAutoFit/>
          </a:bodyPr>
          <a:lstStyle/>
          <a:p>
            <a:r>
              <a:rPr lang="en-US" b="1" dirty="0">
                <a:latin typeface="Corbel"/>
                <a:cs typeface="Corbel"/>
              </a:rPr>
              <a:t>Germ</a:t>
            </a:r>
          </a:p>
        </p:txBody>
      </p:sp>
    </p:spTree>
    <p:extLst>
      <p:ext uri="{BB962C8B-B14F-4D97-AF65-F5344CB8AC3E}">
        <p14:creationId xmlns:p14="http://schemas.microsoft.com/office/powerpoint/2010/main" val="700588722"/>
      </p:ext>
    </p:extLst>
  </p:cSld>
  <p:clrMapOvr>
    <a:masterClrMapping/>
  </p:clrMapOvr>
  <p:transition>
    <p:fade/>
  </p:transition>
</p:sld>
</file>

<file path=ppt/theme/theme1.xml><?xml version="1.0" encoding="utf-8"?>
<a:theme xmlns:a="http://schemas.openxmlformats.org/drawingml/2006/main" name="TM0201166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2029-05-12T07:00:00+00:00</AssetExpire>
    <IntlLangReviewDate xmlns="4873beb7-5857-4685-be1f-d57550cc96cc">2010-08-31T23:26:00+00:00</IntlLangReviewDate>
    <TPFriendlyName xmlns="4873beb7-5857-4685-be1f-d57550cc96cc" xsi:nil="true"/>
    <IntlLangReview xmlns="4873beb7-5857-4685-be1f-d57550cc96cc" xsi:nil="true"/>
    <PolicheckWords xmlns="4873beb7-5857-4685-be1f-d57550cc96cc" xsi:nil="true"/>
    <SubmitterId xmlns="4873beb7-5857-4685-be1f-d57550cc96cc" xsi:nil="true"/>
    <AcquiredFrom xmlns="4873beb7-5857-4685-be1f-d57550cc96cc">Internal MS</AcquiredFrom>
    <EditorialStatus xmlns="4873beb7-5857-4685-be1f-d57550cc96cc" xsi:nil="true"/>
    <Markets xmlns="4873beb7-5857-4685-be1f-d57550cc96cc"/>
    <OriginAsset xmlns="4873beb7-5857-4685-be1f-d57550cc96cc" xsi:nil="true"/>
    <AssetStart xmlns="4873beb7-5857-4685-be1f-d57550cc96cc">2010-08-31T23:23:48+00:00</AssetStart>
    <FriendlyTitle xmlns="4873beb7-5857-4685-be1f-d57550cc96cc" xsi:nil="true"/>
    <MarketSpecific xmlns="4873beb7-5857-4685-be1f-d57550cc96cc" xsi:nil="true"/>
    <TPNamespace xmlns="4873beb7-5857-4685-be1f-d57550cc96cc" xsi:nil="true"/>
    <PublishStatusLookup xmlns="4873beb7-5857-4685-be1f-d57550cc96cc">
      <Value>1014203</Value>
      <Value>1316036</Value>
    </PublishStatusLookup>
    <APAuthor xmlns="4873beb7-5857-4685-be1f-d57550cc96cc">
      <UserInfo>
        <DisplayName/>
        <AccountId>92</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 xsi:nil="true"/>
    <MachineTranslated xmlns="4873beb7-5857-4685-be1f-d57550cc96cc">false</MachineTranslated>
    <OutputCachingOn xmlns="4873beb7-5857-4685-be1f-d57550cc96cc">false</OutputCachingOn>
    <TemplateStatus xmlns="4873beb7-5857-4685-be1f-d57550cc96cc" xsi:nil="true"/>
    <IsSearchable xmlns="4873beb7-5857-4685-be1f-d57550cc96cc">true</IsSearchable>
    <ContentItem xmlns="4873beb7-5857-4685-be1f-d57550cc96cc" xsi:nil="true"/>
    <HandoffToMSDN xmlns="4873beb7-5857-4685-be1f-d57550cc96cc">2010-08-31T23:26:00+00:00</HandoffToMSDN>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2010-08-31T23:26:00+00:00</LastModifiedDateTime>
    <LastPublishResultLookup xmlns="4873beb7-5857-4685-be1f-d57550cc96cc" xsi:nil="true"/>
    <LegacyData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2010-08-31T23:26:00+00:00</PlannedPubDat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Provider xmlns="4873beb7-5857-4685-be1f-d57550cc96cc" xsi:nil="true"/>
    <UACurrentWords xmlns="4873beb7-5857-4685-be1f-d57550cc96cc" xsi:nil="true"/>
    <AssetId xmlns="4873beb7-5857-4685-be1f-d57550cc96cc">TP102011595</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PublishTargets>
    <ApprovalLog xmlns="4873beb7-5857-4685-be1f-d57550cc96cc" xsi:nil="true"/>
    <BugNumber xmlns="4873beb7-5857-4685-be1f-d57550cc96cc" xsi:nil="true"/>
    <CrawlForDependencies xmlns="4873beb7-5857-4685-be1f-d57550cc96cc">false</CrawlForDependencies>
    <LastHandOff xmlns="4873beb7-5857-4685-be1f-d57550cc96cc" xsi:nil="true"/>
    <Milestone xmlns="4873beb7-5857-4685-be1f-d57550cc96cc" xsi:nil="true"/>
    <UANotes xmlns="4873beb7-5857-4685-be1f-d57550cc96cc" xsi:nil="true"/>
    <CampaignTagsTaxHTField0 xmlns="4873beb7-5857-4685-be1f-d57550cc96cc">
      <Terms xmlns="http://schemas.microsoft.com/office/infopath/2007/PartnerControls"/>
    </CampaignTagsTaxHTField0>
    <LocLastLocAttemptVersionLookup xmlns="4873beb7-5857-4685-be1f-d57550cc96cc">130416</LocLastLocAttemptVersionLookup>
    <LocLastLocAttemptVersionTypeLookup xmlns="4873beb7-5857-4685-be1f-d57550cc96cc" xsi:nil="true"/>
    <LocMarketGroupTiers xmlns="4873beb7-5857-4685-be1f-d57550cc96cc" xsi:nil="true"/>
    <LocOverallPreviewStatusLookup xmlns="4873beb7-5857-4685-be1f-d57550cc96cc" xsi:nil="true"/>
    <LocOverallPublishStatusLookup xmlns="4873beb7-5857-4685-be1f-d57550cc96cc" xsi:nil="true"/>
    <TaxCatchAll xmlns="4873beb7-5857-4685-be1f-d57550cc96cc"/>
    <LocNewPublishedVersionLookup xmlns="4873beb7-5857-4685-be1f-d57550cc96cc" xsi:nil="true"/>
    <LocPublishedDependentAssetsLookup xmlns="4873beb7-5857-4685-be1f-d57550cc96cc" xsi:nil="true"/>
    <LocComments xmlns="4873beb7-5857-4685-be1f-d57550cc96cc" xsi:nil="true"/>
    <LocProcessedForMarketsLookup xmlns="4873beb7-5857-4685-be1f-d57550cc96cc" xsi:nil="true"/>
    <LocRecommendedHandoff xmlns="4873beb7-5857-4685-be1f-d57550cc96cc" xsi:nil="true"/>
    <LocManualTestRequired xmlns="4873beb7-5857-4685-be1f-d57550cc96cc" xsi:nil="true"/>
    <LocProcessedForHandoffsLookup xmlns="4873beb7-5857-4685-be1f-d57550cc96cc" xsi:nil="true"/>
    <LocOverallHandbackStatusLookup xmlns="4873beb7-5857-4685-be1f-d57550cc96cc" xsi:nil="true"/>
    <LocalizationTagsTaxHTField0 xmlns="4873beb7-5857-4685-be1f-d57550cc96cc">
      <Terms xmlns="http://schemas.microsoft.com/office/infopath/2007/PartnerControls"/>
    </LocalizationTagsTaxHTField0>
    <FeatureTagsTaxHTField0 xmlns="4873beb7-5857-4685-be1f-d57550cc96cc">
      <Terms xmlns="http://schemas.microsoft.com/office/infopath/2007/PartnerControls"/>
    </FeatureTagsTaxHTField0>
    <LocOverallLocStatusLookup xmlns="4873beb7-5857-4685-be1f-d57550cc96cc" xsi:nil="true"/>
    <LocPublishedLinkedAssetsLookup xmlns="4873beb7-5857-4685-be1f-d57550cc96cc" xsi:nil="true"/>
    <InternalTagsTaxHTField0 xmlns="4873beb7-5857-4685-be1f-d57550cc96cc">
      <Terms xmlns="http://schemas.microsoft.com/office/infopath/2007/PartnerControls"/>
    </InternalTagsTaxHTField0>
    <RecommendationsModifier xmlns="4873beb7-5857-4685-be1f-d57550cc96cc" xsi:nil="true"/>
    <ScenarioTagsTaxHTField0 xmlns="4873beb7-5857-4685-be1f-d57550cc96cc">
      <Terms xmlns="http://schemas.microsoft.com/office/infopath/2007/PartnerControls"/>
    </ScenarioTagsTaxHTField0>
    <OriginalRelease xmlns="4873beb7-5857-4685-be1f-d57550cc96cc">14</OriginalRelease>
    <LocMarketGroupTiers2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9fa4f1cb33d0adf6968f5be6bef4df8">
  <xsd:schema xmlns:xsd="http://www.w3.org/2001/XMLSchema" xmlns:xs="http://www.w3.org/2001/XMLSchema" xmlns:p="http://schemas.microsoft.com/office/2006/metadata/properties" xmlns:ns2="4873beb7-5857-4685-be1f-d57550cc96cc" targetNamespace="http://schemas.microsoft.com/office/2006/metadata/properties" ma:root="true" ma:fieldsID="55b7f5ed55d98ec7e6cb9419faa4821a"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MarketGroupTiers"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ma:readOnly="false">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MarketGroupTiers" ma:index="75" nillable="true" ma:displayName="Loc Market Group Tiers [deprecated]" ma:default="" ma:internalName="LocMarketGroupTiers" ma:readOnly="false">
      <xsd:simpleType>
        <xsd:restriction base="dms:Unknown"/>
      </xsd:simpleType>
    </xsd:element>
    <xsd:element name="LocNewPublishedVersionLookup" ma:index="76"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7"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8"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9"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80"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1" nillable="true" ma:displayName="Loc Priority" ma:default="" ma:internalName="IntlLocPriority" ma:readOnly="false">
      <xsd:simpleType>
        <xsd:restriction base="dms:Unknown"/>
      </xsd:simpleType>
    </xsd:element>
    <xsd:element name="LocProcessedForHandoffsLookup" ma:index="82"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3"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4"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5"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6" nillable="true" ma:displayName="Loc Recommended Handoff" ma:default="" ma:indexed="true" ma:internalName="LocRecommendedHandoff" ma:readOnly="false">
      <xsd:simpleType>
        <xsd:restriction base="dms:Text"/>
      </xsd:simpleType>
    </xsd:element>
    <xsd:element name="LocalizationTagsTaxHTField0" ma:index="88"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9" nillable="true" ma:displayName="Machine Translated" ma:default="" ma:internalName="MachineTranslated" ma:readOnly="false">
      <xsd:simpleType>
        <xsd:restriction base="dms:Boolean"/>
      </xsd:simpleType>
    </xsd:element>
    <xsd:element name="Manager" ma:index="90" nillable="true" ma:displayName="Manager" ma:hidden="true" ma:internalName="Manager" ma:readOnly="false">
      <xsd:simpleType>
        <xsd:restriction base="dms:Text"/>
      </xsd:simpleType>
    </xsd:element>
    <xsd:element name="Markets" ma:index="91"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2" nillable="true" ma:displayName="Milestone" ma:default="" ma:internalName="Milestone" ma:readOnly="false">
      <xsd:simpleType>
        <xsd:restriction base="dms:Unknown"/>
      </xsd:simpleType>
    </xsd:element>
    <xsd:element name="TPNamespace" ma:index="95" nillable="true" ma:displayName="Namespace" ma:default="" ma:internalName="TPNamespace">
      <xsd:simpleType>
        <xsd:restriction base="dms:Text"/>
      </xsd:simpleType>
    </xsd:element>
    <xsd:element name="NumericId" ma:index="96" nillable="true" ma:displayName="Numeric ID" ma:default="" ma:indexed="true" ma:internalName="NumericId" ma:readOnly="false">
      <xsd:simpleType>
        <xsd:restriction base="dms:Number"/>
      </xsd:simpleType>
    </xsd:element>
    <xsd:element name="NumOfRatingsLookup" ma:index="97"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8" nillable="true" ma:displayName="OOCacheId" ma:internalName="OOCacheId" ma:readOnly="false">
      <xsd:simpleType>
        <xsd:restriction base="dms:Text"/>
      </xsd:simpleType>
    </xsd:element>
    <xsd:element name="OpenTemplate" ma:index="99" nillable="true" ma:displayName="Open Template" ma:default="true" ma:internalName="OpenTemplate">
      <xsd:simpleType>
        <xsd:restriction base="dms:Boolean"/>
      </xsd:simpleType>
    </xsd:element>
    <xsd:element name="OriginAsset" ma:index="100" nillable="true" ma:displayName="Origin Asset" ma:default="" ma:internalName="OriginAsset" ma:readOnly="false">
      <xsd:simpleType>
        <xsd:restriction base="dms:Text"/>
      </xsd:simpleType>
    </xsd:element>
    <xsd:element name="OriginalRelease" ma:index="101"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2" nillable="true" ma:displayName="Original Source Market Group" ma:default="" ma:internalName="OriginalSourceMarket" ma:readOnly="false">
      <xsd:simpleType>
        <xsd:restriction base="dms:Text"/>
      </xsd:simpleType>
    </xsd:element>
    <xsd:element name="OutputCachingOn" ma:index="103" nillable="true" ma:displayName="Output Caching" ma:default="true" ma:hidden="true" ma:internalName="OutputCachingOn" ma:readOnly="false">
      <xsd:simpleType>
        <xsd:restriction base="dms:Boolean"/>
      </xsd:simpleType>
    </xsd:element>
    <xsd:element name="ParentAssetId" ma:index="104" nillable="true" ma:displayName="Parent Asset Id" ma:default="" ma:internalName="ParentAssetId" ma:readOnly="false">
      <xsd:simpleType>
        <xsd:restriction base="dms:Text"/>
      </xsd:simpleType>
    </xsd:element>
    <xsd:element name="PlannedPubDate" ma:index="105" nillable="true" ma:displayName="Planned Publish Date" ma:default="" ma:indexed="true" ma:internalName="PlannedPubDate" ma:readOnly="false">
      <xsd:simpleType>
        <xsd:restriction base="dms:DateTime"/>
      </xsd:simpleType>
    </xsd:element>
    <xsd:element name="PolicheckWords" ma:index="106" nillable="true" ma:displayName="Policheck Words" ma:default="" ma:internalName="PolicheckWords" ma:readOnly="false">
      <xsd:simpleType>
        <xsd:restriction base="dms:Text"/>
      </xsd:simpleType>
    </xsd:element>
    <xsd:element name="BusinessGroup" ma:index="107" nillable="true" ma:displayName="Product Division Owner" ma:default="" ma:internalName="BusinessGroup" ma:readOnly="false">
      <xsd:simpleType>
        <xsd:restriction base="dms:Unknown"/>
      </xsd:simpleType>
    </xsd:element>
    <xsd:element name="UAProjectedTotalWords" ma:index="108" nillable="true" ma:displayName="Projected Word Count" ma:default="" ma:internalName="UAProjectedTotalWords" ma:readOnly="false">
      <xsd:simpleType>
        <xsd:restriction base="dms:Unknown"/>
      </xsd:simpleType>
    </xsd:element>
    <xsd:element name="Provider" ma:index="109" nillable="true" ma:displayName="Provider" ma:default="" ma:internalName="Provider" ma:readOnly="false">
      <xsd:simpleType>
        <xsd:restriction base="dms:Unknown"/>
      </xsd:simpleType>
    </xsd:element>
    <xsd:element name="Providers" ma:index="110" nillable="true" ma:displayName="Providers" ma:default="" ma:internalName="Providers" ma:readOnly="false">
      <xsd:simpleType>
        <xsd:restriction base="dms:Unknown"/>
      </xsd:simpleType>
    </xsd:element>
    <xsd:element name="PublishStatusLookup" ma:index="111"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2" nillable="true" ma:displayName="Publish Target" ma:default="OfficeOnlineVNext" ma:internalName="PublishTargets" ma:readOnly="false">
      <xsd:simpleType>
        <xsd:restriction base="dms:Unknown"/>
      </xsd:simpleType>
    </xsd:element>
    <xsd:element name="RecommendationsModifier" ma:index="113" nillable="true" ma:displayName="Recommendations Modifier" ma:default="" ma:internalName="RecommendationsModifier" ma:readOnly="false">
      <xsd:simpleType>
        <xsd:restriction base="dms:Number"/>
      </xsd:simpleType>
    </xsd:element>
    <xsd:element name="ArtSampleDocs" ma:index="114" nillable="true" ma:displayName="Sample Docs" ma:default="" ma:hidden="true" ma:internalName="ArtSampleDocs" ma:readOnly="false">
      <xsd:simpleType>
        <xsd:restriction base="dms:Text"/>
      </xsd:simpleType>
    </xsd:element>
    <xsd:element name="ScenarioTagsTaxHTField0" ma:index="116"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8"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9" nillable="true" ma:displayName="Source Title" ma:default="" ma:indexed="true" ma:internalName="SourceTitle" ma:readOnly="false">
      <xsd:simpleType>
        <xsd:restriction base="dms:Text"/>
      </xsd:simpleType>
    </xsd:element>
    <xsd:element name="CSXSubmissionDate" ma:index="120" nillable="true" ma:displayName="Submission Date" ma:default="" ma:internalName="CSXSubmissionDate" ma:readOnly="false">
      <xsd:simpleType>
        <xsd:restriction base="dms:DateTime"/>
      </xsd:simpleType>
    </xsd:element>
    <xsd:element name="SubmitterId" ma:index="121" nillable="true" ma:displayName="Submitter ID" ma:default="" ma:internalName="SubmitterId" ma:readOnly="false">
      <xsd:simpleType>
        <xsd:restriction base="dms:Text"/>
      </xsd:simpleType>
    </xsd:element>
    <xsd:element name="TaxCatchAll" ma:index="122"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3"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4" nillable="true" ma:displayName="Template Status" ma:default="" ma:internalName="TemplateStatus">
      <xsd:simpleType>
        <xsd:restriction base="dms:Unknown"/>
      </xsd:simpleType>
    </xsd:element>
    <xsd:element name="TemplateTemplateType" ma:index="125" nillable="true" ma:displayName="Template Type" ma:default="" ma:internalName="TemplateTemplateType">
      <xsd:simpleType>
        <xsd:restriction base="dms:Unknown"/>
      </xsd:simpleType>
    </xsd:element>
    <xsd:element name="ThumbnailAssetId" ma:index="126" nillable="true" ma:displayName="Thumbnail Image Asset" ma:default="" ma:internalName="ThumbnailAssetId" ma:readOnly="false">
      <xsd:simpleType>
        <xsd:restriction base="dms:Text"/>
      </xsd:simpleType>
    </xsd:element>
    <xsd:element name="TimesCloned" ma:index="127" nillable="true" ma:displayName="Times Cloned" ma:default="" ma:internalName="TimesCloned" ma:readOnly="false">
      <xsd:simpleType>
        <xsd:restriction base="dms:Number"/>
      </xsd:simpleType>
    </xsd:element>
    <xsd:element name="TrustLevel" ma:index="129" nillable="true" ma:displayName="Trust Level" ma:default="1 Microsoft Managed Content" ma:internalName="TrustLevel" ma:readOnly="false">
      <xsd:simpleType>
        <xsd:restriction base="dms:Unknown"/>
      </xsd:simpleType>
    </xsd:element>
    <xsd:element name="UALocComments" ma:index="130" nillable="true" ma:displayName="UA Loc Comments" ma:default="" ma:internalName="UALocComments" ma:readOnly="false">
      <xsd:simpleType>
        <xsd:restriction base="dms:Note"/>
      </xsd:simpleType>
    </xsd:element>
    <xsd:element name="UALocRecommendation" ma:index="131"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2" nillable="true" ma:displayName="UA Notes" ma:default="" ma:internalName="UANotes" ma:readOnly="false">
      <xsd:simpleType>
        <xsd:restriction base="dms:Note"/>
      </xsd:simpleType>
    </xsd:element>
    <xsd:element name="TPAppVersion" ma:index="133" nillable="true" ma:displayName="Version" ma:default="" ma:internalName="TPAppVersion">
      <xsd:simpleType>
        <xsd:restriction base="dms:Text"/>
      </xsd:simpleType>
    </xsd:element>
    <xsd:element name="VoteCount" ma:index="134"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8"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7BCB6E-38C6-4E00-AB91-CDB9A45C7169}">
  <ds:schemaRefs>
    <ds:schemaRef ds:uri="http://schemas.microsoft.com/office/2006/metadata/properties"/>
    <ds:schemaRef ds:uri="http://schemas.microsoft.com/office/infopath/2007/PartnerControls"/>
    <ds:schemaRef ds:uri="4873beb7-5857-4685-be1f-d57550cc96cc"/>
  </ds:schemaRefs>
</ds:datastoreItem>
</file>

<file path=customXml/itemProps2.xml><?xml version="1.0" encoding="utf-8"?>
<ds:datastoreItem xmlns:ds="http://schemas.openxmlformats.org/officeDocument/2006/customXml" ds:itemID="{E0902D99-6D34-4974-BE6D-CA732313B12F}">
  <ds:schemaRefs>
    <ds:schemaRef ds:uri="http://schemas.microsoft.com/sharepoint/v3/contenttype/forms"/>
  </ds:schemaRefs>
</ds:datastoreItem>
</file>

<file path=customXml/itemProps3.xml><?xml version="1.0" encoding="utf-8"?>
<ds:datastoreItem xmlns:ds="http://schemas.openxmlformats.org/officeDocument/2006/customXml" ds:itemID="{03A91BEA-8D82-4D19-A95C-8B5BB9E4E4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Folio.thmx</Template>
  <TotalTime>0</TotalTime>
  <Words>1660</Words>
  <Application>Microsoft Macintosh PowerPoint</Application>
  <PresentationFormat>On-screen Show (4:3)</PresentationFormat>
  <Paragraphs>99</Paragraphs>
  <Slides>13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Corbel</vt:lpstr>
      <vt:lpstr>Times New Roman</vt:lpstr>
      <vt:lpstr>TM02011662</vt:lpstr>
      <vt:lpstr>Corn: A Golden Nugget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2010-08-31T19:23:25Z</dcterms:created>
  <dcterms:modified xsi:type="dcterms:W3CDTF">2023-03-17T16:32:59Z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ies>
</file>